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1A217432-4FFD-4268-956D-DC3116FF3FF7}">
  <a:tblStyle styleId="{1A217432-4FFD-4268-956D-DC3116FF3FF7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43" Type="http://schemas.openxmlformats.org/officeDocument/2006/relationships/slide" Target="slides/slide38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Shape 2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Shape 2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Shape 2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Shape 2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Shape 2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Shape 2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Shape 2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Shape 3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Shape 3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Shape 3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Shape 3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Shape 3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3" name="Shape 3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3" name="Shape 3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2" name="Shape 3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5" name="Shape 4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Shape 42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2" name="Shape 4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9" name="Shape 4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6" name="Shape 4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3" name="Shape 4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Shape 44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0" name="Shape 4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4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Shape 45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" name="Shape 4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Shape 4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hape 47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1" name="Shape 4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descr="KTH-logo.png" id="13" name="Shape 13"/>
          <p:cNvPicPr preferRelativeResize="0"/>
          <p:nvPr/>
        </p:nvPicPr>
        <p:blipFill rotWithShape="1">
          <a:blip r:embed="rId2">
            <a:alphaModFix/>
          </a:blip>
          <a:srcRect b="4978" l="353896" r="-975396" t="-626479"/>
          <a:stretch/>
        </p:blipFill>
        <p:spPr>
          <a:xfrm>
            <a:off x="2278778" y="0"/>
            <a:ext cx="4586441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2" type="body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idx="1" type="body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7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3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3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8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5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hyperlink" Target="http://research.microsoft.com/en-US/people/philbe/disckeyotephilbefinal.pdf" TargetMode="External"/><Relationship Id="rId4" Type="http://schemas.openxmlformats.org/officeDocument/2006/relationships/hyperlink" Target="https://news.ycombinator.com/item?id=6366665" TargetMode="Externa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6.png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9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Leader Election Using NewSQL Database Systems</a:t>
            </a:r>
          </a:p>
        </p:txBody>
      </p:sp>
      <p:sp>
        <p:nvSpPr>
          <p:cNvPr id="36" name="Shape 36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Salman Niazi</a:t>
            </a:r>
            <a:r>
              <a:rPr lang="en"/>
              <a:t>, Mahmoud Ismail, Gautier Berthou and Jim Dowling</a:t>
            </a:r>
          </a:p>
        </p:txBody>
      </p:sp>
      <p:pic>
        <p:nvPicPr>
          <p:cNvPr descr="KTH-logo.png" id="37" name="Shape 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54887" y="3869300"/>
            <a:ext cx="1034224" cy="115985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Shape 3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type="title"/>
          </p:nvPr>
        </p:nvSpPr>
        <p:spPr>
          <a:xfrm>
            <a:off x="457200" y="1886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Thats not </a:t>
            </a:r>
            <a:r>
              <a:rPr i="1" lang="en">
                <a:solidFill>
                  <a:srgbClr val="FF0000"/>
                </a:solidFill>
              </a:rPr>
              <a:t>new</a:t>
            </a:r>
            <a:r>
              <a:rPr lang="en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Shared memory based LE</a:t>
            </a:r>
          </a:p>
          <a:p>
            <a:pPr indent="-304800" lvl="1" marL="914400" rtl="0">
              <a:spcBef>
                <a:spcPts val="0"/>
              </a:spcBef>
              <a:buSzPct val="100000"/>
            </a:pPr>
            <a:r>
              <a:rPr b="1" lang="en" sz="1200"/>
              <a:t>Guerraoui, R., Raynal, M.: A Leader Election Protocol for Eventually Synchronous Shared Memory Systems, pp. 75–80. IEEE Computer Society, Alamitos (2006)</a:t>
            </a:r>
          </a:p>
          <a:p>
            <a:pPr indent="-304800" lvl="1" marL="914400" rtl="0">
              <a:spcBef>
                <a:spcPts val="0"/>
              </a:spcBef>
              <a:buSzPct val="100000"/>
            </a:pPr>
            <a:r>
              <a:rPr b="1" lang="en" sz="1200"/>
              <a:t>Fernandez, A., Jimenez, E., Raynal, M.: Electing an eventual leader in an asynchronous shared memory system. In: Dependable Systems and Networks, DSN 2007, pp. 399–408 (June 2007)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Using 2PC Transaction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No existing work using 2PC Transaction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2400"/>
              <a:t>Some work using compare &amp; swap primitives</a:t>
            </a:r>
          </a:p>
          <a:p>
            <a:pPr indent="-304800" lvl="1" marL="914400" rtl="0">
              <a:spcBef>
                <a:spcPts val="0"/>
              </a:spcBef>
              <a:buSzPct val="100000"/>
            </a:pPr>
            <a:r>
              <a:rPr b="1" lang="en" sz="1200"/>
              <a:t>Afek, Y., Stupp, G.: Optima Time-Space Tradeoff for Shared Memory Leader Election. </a:t>
            </a:r>
            <a:r>
              <a:rPr b="1" i="1" lang="en" sz="1200"/>
              <a:t>Journal Algorithms 25(1): 95-117 (1997)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 sz="2400"/>
              <a:t>Serializable Transaction Isolation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i="1" sz="1200"/>
          </a:p>
        </p:txBody>
      </p:sp>
      <p:sp>
        <p:nvSpPr>
          <p:cNvPr id="196" name="Shape 19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type="title"/>
          </p:nvPr>
        </p:nvSpPr>
        <p:spPr>
          <a:xfrm>
            <a:off x="457200" y="3583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Why NewSQL DB?</a:t>
            </a:r>
          </a:p>
        </p:txBody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Relational Databases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Failures are considered to be rare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DB is unavailable until standby takes over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NewSQL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Are built to handle frequent node failures 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There is no pause in DB service if a datanode fails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When a datanode fails the transactions can be quickly re-tried on other datanodes.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3" name="Shape 20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type="title"/>
          </p:nvPr>
        </p:nvSpPr>
        <p:spPr>
          <a:xfrm>
            <a:off x="457200" y="3583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Problems with NewSQL</a:t>
            </a:r>
          </a:p>
        </p:txBody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Many of the NewSQL DBs does not support Serializable Transaction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Poor scalability of serializable transactions especially in distributed environment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0" name="Shape 21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Contribution</a:t>
            </a:r>
          </a:p>
        </p:txBody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x="457200" y="1063375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Scalable leader election using NewSQL as shared memory</a:t>
            </a:r>
          </a:p>
          <a:p>
            <a: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"/>
              <a:t>Majority of process uses weaker Tx isolation level than </a:t>
            </a:r>
            <a:r>
              <a:rPr i="1" lang="en"/>
              <a:t>serializable Tx isolation level</a:t>
            </a:r>
          </a:p>
          <a:p>
            <a:pPr indent="-228600" lvl="3" marL="1828800" rtl="0">
              <a:spcBef>
                <a:spcPts val="0"/>
              </a:spcBef>
            </a:pPr>
            <a:r>
              <a:rPr lang="en"/>
              <a:t>Serialize only if needed -- &gt; Greater Scalability</a:t>
            </a:r>
          </a:p>
          <a:p>
            <a: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"/>
              <a:t>Combining 2PC and lease mechanism to ensure single leader at any given time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</a:pPr>
            <a:r>
              <a:rPr lang="en"/>
              <a:t>Transaction isolation using row level locking</a:t>
            </a:r>
          </a:p>
          <a:p>
            <a:pPr indent="-228600" lvl="3" marL="18288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</a:pPr>
            <a:r>
              <a:rPr lang="en"/>
              <a:t>Portable to many NewSQL Systems</a:t>
            </a:r>
          </a:p>
          <a:p>
            <a:pPr indent="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Shape 21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Solution</a:t>
            </a:r>
          </a:p>
        </p:txBody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x="457200" y="895350"/>
            <a:ext cx="8229600" cy="19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Consists of two registers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Vars, Descriptors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Runs in rounds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In each round</a:t>
            </a:r>
          </a:p>
          <a:p>
            <a:pPr indent="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24" name="Shape 22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225" name="Shape 225"/>
          <p:cNvSpPr txBox="1"/>
          <p:nvPr/>
        </p:nvSpPr>
        <p:spPr>
          <a:xfrm>
            <a:off x="1570800" y="2772175"/>
            <a:ext cx="5247599" cy="2410199"/>
          </a:xfrm>
          <a:prstGeom prst="rect">
            <a:avLst/>
          </a:prstGeom>
          <a:solidFill>
            <a:srgbClr val="CCCCCC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480"/>
              </a:spcBef>
              <a:buNone/>
            </a:pPr>
            <a:r>
              <a:rPr b="1" lang="en" sz="1700">
                <a:latin typeface="Consolas"/>
                <a:ea typeface="Consolas"/>
                <a:cs typeface="Consolas"/>
                <a:sym typeface="Consolas"/>
              </a:rPr>
              <a:t>Start Tx</a:t>
            </a:r>
          </a:p>
          <a:p>
            <a:pPr indent="-330200" lvl="0" marL="457200" rtl="0">
              <a:spcBef>
                <a:spcPts val="480"/>
              </a:spcBef>
              <a:buSzPct val="100000"/>
              <a:buFont typeface="Consolas"/>
              <a:buAutoNum type="arabicPeriod"/>
            </a:pP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Read all descriptors and variables</a:t>
            </a:r>
          </a:p>
          <a:p>
            <a:pPr indent="-330200" lvl="0" marL="457200" rtl="0">
              <a:spcBef>
                <a:spcPts val="480"/>
              </a:spcBef>
              <a:buSzPct val="100000"/>
              <a:buFont typeface="Consolas"/>
              <a:buAutoNum type="arabicPeriod"/>
            </a:pP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Save to </a:t>
            </a:r>
            <a:r>
              <a:rPr b="1" lang="en" sz="1600">
                <a:latin typeface="Consolas"/>
                <a:ea typeface="Consolas"/>
                <a:cs typeface="Consolas"/>
                <a:sym typeface="Consolas"/>
              </a:rPr>
              <a:t>local history</a:t>
            </a:r>
          </a:p>
          <a:p>
            <a:pPr indent="-330200" lvl="0" marL="457200" rtl="0">
              <a:spcBef>
                <a:spcPts val="480"/>
              </a:spcBef>
              <a:buSzPct val="100000"/>
              <a:buFont typeface="Consolas"/>
              <a:buAutoNum type="arabicPeriod"/>
            </a:pP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Update </a:t>
            </a:r>
            <a:r>
              <a:rPr b="1" lang="en" sz="1600">
                <a:latin typeface="Consolas"/>
                <a:ea typeface="Consolas"/>
                <a:cs typeface="Consolas"/>
                <a:sym typeface="Consolas"/>
              </a:rPr>
              <a:t>counter</a:t>
            </a:r>
          </a:p>
          <a:p>
            <a:pPr indent="0" lvl="0" marL="457200" rtl="0">
              <a:spcBef>
                <a:spcPts val="480"/>
              </a:spcBef>
              <a:buNone/>
            </a:pP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  if smallest Id </a:t>
            </a:r>
          </a:p>
          <a:p>
            <a:pPr indent="0" lvl="0" marL="914400" rtl="0">
              <a:spcBef>
                <a:spcPts val="360"/>
              </a:spcBef>
              <a:buNone/>
            </a:pP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become leader, kick out dead processes and </a:t>
            </a:r>
            <a:r>
              <a:rPr b="1" lang="en" sz="1600">
                <a:latin typeface="Consolas"/>
                <a:ea typeface="Consolas"/>
                <a:cs typeface="Consolas"/>
                <a:sym typeface="Consolas"/>
              </a:rPr>
              <a:t>acquire a lease </a:t>
            </a:r>
          </a:p>
          <a:p>
            <a:pPr lvl="0" rtl="0">
              <a:spcBef>
                <a:spcPts val="360"/>
              </a:spcBef>
              <a:buNone/>
            </a:pPr>
            <a:r>
              <a:rPr b="1" lang="en" sz="1700">
                <a:latin typeface="Consolas"/>
                <a:ea typeface="Consolas"/>
                <a:cs typeface="Consolas"/>
                <a:sym typeface="Consolas"/>
              </a:rPr>
              <a:t>Commit Tx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Solution</a:t>
            </a:r>
          </a:p>
        </p:txBody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       Vars Reg                 Descriptors Reg</a:t>
            </a:r>
          </a:p>
        </p:txBody>
      </p:sp>
      <p:graphicFrame>
        <p:nvGraphicFramePr>
          <p:cNvPr id="232" name="Shape 232"/>
          <p:cNvGraphicFramePr/>
          <p:nvPr/>
        </p:nvGraphicFramePr>
        <p:xfrm>
          <a:off x="816325" y="1938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{1A217432-4FFD-4268-956D-DC3116FF3FF7}</a:tableStyleId>
              </a:tblPr>
              <a:tblGrid>
                <a:gridCol w="275897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MaxId</a:t>
                      </a:r>
                      <a:r>
                        <a:rPr lang="en"/>
                        <a:t>: 3, </a:t>
                      </a:r>
                      <a:r>
                        <a:rPr b="1" lang="en"/>
                        <a:t>RD</a:t>
                      </a:r>
                      <a:r>
                        <a:rPr lang="en"/>
                        <a:t>: 2000ms, </a:t>
                      </a:r>
                      <a:r>
                        <a:rPr b="1" lang="en"/>
                        <a:t>Evict Flag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233" name="Shape 233"/>
          <p:cNvGraphicFramePr/>
          <p:nvPr/>
        </p:nvGraphicFramePr>
        <p:xfrm>
          <a:off x="4812300" y="1938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{1A217432-4FFD-4268-956D-DC3116FF3FF7}</a:tableStyleId>
              </a:tblPr>
              <a:tblGrid>
                <a:gridCol w="230727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</a:t>
                      </a:r>
                      <a:r>
                        <a:rPr baseline="-25000" lang="en"/>
                        <a:t>0</a:t>
                      </a:r>
                      <a:r>
                        <a:rPr lang="en"/>
                        <a:t>   ( Counter: 10,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">
                          <a:solidFill>
                            <a:schemeClr val="dk1"/>
                          </a:solidFill>
                        </a:rPr>
                        <a:t>1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   ( Counter: 11,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">
                          <a:solidFill>
                            <a:schemeClr val="dk1"/>
                          </a:solidFill>
                        </a:rPr>
                        <a:t>2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   ( Counter: 10,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">
                          <a:solidFill>
                            <a:schemeClr val="dk1"/>
                          </a:solidFill>
                        </a:rPr>
                        <a:t>3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   ( Counter: 12,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234" name="Shape 23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descr="2000px-Simple_silver_crown.svg.png" id="235" name="Shape 2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674310">
            <a:off x="6682973" y="1899738"/>
            <a:ext cx="469926" cy="469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Solution ( Periodic Counter Update)</a:t>
            </a:r>
          </a:p>
        </p:txBody>
      </p:sp>
      <p:sp>
        <p:nvSpPr>
          <p:cNvPr id="241" name="Shape 24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       Vars Reg                 Descriptors Reg</a:t>
            </a:r>
          </a:p>
        </p:txBody>
      </p:sp>
      <p:graphicFrame>
        <p:nvGraphicFramePr>
          <p:cNvPr id="242" name="Shape 242"/>
          <p:cNvGraphicFramePr/>
          <p:nvPr/>
        </p:nvGraphicFramePr>
        <p:xfrm>
          <a:off x="816325" y="1938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{1A217432-4FFD-4268-956D-DC3116FF3FF7}</a:tableStyleId>
              </a:tblPr>
              <a:tblGrid>
                <a:gridCol w="275897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MaxId</a:t>
                      </a:r>
                      <a:r>
                        <a:rPr lang="en"/>
                        <a:t>: 3, </a:t>
                      </a:r>
                      <a:r>
                        <a:rPr b="1" lang="en"/>
                        <a:t>RD</a:t>
                      </a:r>
                      <a:r>
                        <a:rPr lang="en"/>
                        <a:t>: 2000ms, </a:t>
                      </a:r>
                      <a:r>
                        <a:rPr b="1" lang="en"/>
                        <a:t>Evict Flag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243" name="Shape 243"/>
          <p:cNvGraphicFramePr/>
          <p:nvPr/>
        </p:nvGraphicFramePr>
        <p:xfrm>
          <a:off x="4812300" y="1938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{1A217432-4FFD-4268-956D-DC3116FF3FF7}</a:tableStyleId>
              </a:tblPr>
              <a:tblGrid>
                <a:gridCol w="230727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</a:t>
                      </a:r>
                      <a:r>
                        <a:rPr baseline="-25000" lang="en"/>
                        <a:t>0</a:t>
                      </a:r>
                      <a:r>
                        <a:rPr lang="en"/>
                        <a:t>   ( Counter: 11,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">
                          <a:solidFill>
                            <a:schemeClr val="dk1"/>
                          </a:solidFill>
                        </a:rPr>
                        <a:t>1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   ( Counter: 12,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">
                          <a:solidFill>
                            <a:schemeClr val="dk1"/>
                          </a:solidFill>
                        </a:rPr>
                        <a:t>2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   ( Counter: 11,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">
                          <a:solidFill>
                            <a:schemeClr val="dk1"/>
                          </a:solidFill>
                        </a:rPr>
                        <a:t>3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   ( Counter: 13,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244" name="Shape 244"/>
          <p:cNvSpPr/>
          <p:nvPr/>
        </p:nvSpPr>
        <p:spPr>
          <a:xfrm>
            <a:off x="5932800" y="1773250"/>
            <a:ext cx="487200" cy="28128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5" name="Shape 24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descr="2000px-Simple_silver_crown.svg.png" id="246" name="Shape 2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674310">
            <a:off x="6682973" y="1899738"/>
            <a:ext cx="469926" cy="469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Solution (Join)</a:t>
            </a:r>
          </a:p>
        </p:txBody>
      </p:sp>
      <p:sp>
        <p:nvSpPr>
          <p:cNvPr id="252" name="Shape 25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       Vars Reg                 Descriptors Reg</a:t>
            </a:r>
          </a:p>
        </p:txBody>
      </p:sp>
      <p:graphicFrame>
        <p:nvGraphicFramePr>
          <p:cNvPr id="253" name="Shape 253"/>
          <p:cNvGraphicFramePr/>
          <p:nvPr/>
        </p:nvGraphicFramePr>
        <p:xfrm>
          <a:off x="816325" y="1938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{1A217432-4FFD-4268-956D-DC3116FF3FF7}</a:tableStyleId>
              </a:tblPr>
              <a:tblGrid>
                <a:gridCol w="275897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MaxId</a:t>
                      </a:r>
                      <a:r>
                        <a:rPr lang="en"/>
                        <a:t>: 4, </a:t>
                      </a:r>
                      <a:r>
                        <a:rPr b="1" lang="en"/>
                        <a:t>RD</a:t>
                      </a:r>
                      <a:r>
                        <a:rPr lang="en"/>
                        <a:t>: 2000ms, </a:t>
                      </a:r>
                      <a:r>
                        <a:rPr b="1" lang="en"/>
                        <a:t>Evict Flag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254" name="Shape 254"/>
          <p:cNvGraphicFramePr/>
          <p:nvPr/>
        </p:nvGraphicFramePr>
        <p:xfrm>
          <a:off x="4812300" y="1938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{1A217432-4FFD-4268-956D-DC3116FF3FF7}</a:tableStyleId>
              </a:tblPr>
              <a:tblGrid>
                <a:gridCol w="230727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</a:t>
                      </a:r>
                      <a:r>
                        <a:rPr baseline="-25000" lang="en"/>
                        <a:t>0</a:t>
                      </a:r>
                      <a:r>
                        <a:rPr lang="en"/>
                        <a:t>   ( Counter: 11,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">
                          <a:solidFill>
                            <a:schemeClr val="dk1"/>
                          </a:solidFill>
                        </a:rPr>
                        <a:t>1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   ( Counter: 12,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">
                          <a:solidFill>
                            <a:schemeClr val="dk1"/>
                          </a:solidFill>
                        </a:rPr>
                        <a:t>2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   ( Counter: 11,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">
                          <a:solidFill>
                            <a:schemeClr val="dk1"/>
                          </a:solidFill>
                        </a:rPr>
                        <a:t>3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   ( Counter: 13,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">
                          <a:solidFill>
                            <a:schemeClr val="dk1"/>
                          </a:solidFill>
                        </a:rPr>
                        <a:t>4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   ( Counter: 1,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255" name="Shape 255"/>
          <p:cNvSpPr/>
          <p:nvPr/>
        </p:nvSpPr>
        <p:spPr>
          <a:xfrm>
            <a:off x="696525" y="1880675"/>
            <a:ext cx="1042200" cy="4548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6" name="Shape 256"/>
          <p:cNvSpPr/>
          <p:nvPr/>
        </p:nvSpPr>
        <p:spPr>
          <a:xfrm>
            <a:off x="4555575" y="3480325"/>
            <a:ext cx="2888999" cy="4548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7" name="Shape 25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descr="2000px-Simple_silver_crown.svg.png" id="258" name="Shape 2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674310">
            <a:off x="6682973" y="1899738"/>
            <a:ext cx="469926" cy="469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Solution (Non - Leader Failure)</a:t>
            </a:r>
          </a:p>
        </p:txBody>
      </p:sp>
      <p:sp>
        <p:nvSpPr>
          <p:cNvPr id="264" name="Shape 26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       Vars Reg                 Descriptors Reg</a:t>
            </a:r>
          </a:p>
        </p:txBody>
      </p:sp>
      <p:graphicFrame>
        <p:nvGraphicFramePr>
          <p:cNvPr id="265" name="Shape 265"/>
          <p:cNvGraphicFramePr/>
          <p:nvPr/>
        </p:nvGraphicFramePr>
        <p:xfrm>
          <a:off x="816325" y="1938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{1A217432-4FFD-4268-956D-DC3116FF3FF7}</a:tableStyleId>
              </a:tblPr>
              <a:tblGrid>
                <a:gridCol w="275897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MaxId</a:t>
                      </a:r>
                      <a:r>
                        <a:rPr lang="en"/>
                        <a:t>: 4, </a:t>
                      </a:r>
                      <a:r>
                        <a:rPr b="1" lang="en"/>
                        <a:t>RD</a:t>
                      </a:r>
                      <a:r>
                        <a:rPr lang="en"/>
                        <a:t>: 2000ms, </a:t>
                      </a:r>
                      <a:r>
                        <a:rPr b="1" lang="en"/>
                        <a:t>Evict Flag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266" name="Shape 266"/>
          <p:cNvGraphicFramePr/>
          <p:nvPr/>
        </p:nvGraphicFramePr>
        <p:xfrm>
          <a:off x="4812300" y="1938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{1A217432-4FFD-4268-956D-DC3116FF3FF7}</a:tableStyleId>
              </a:tblPr>
              <a:tblGrid>
                <a:gridCol w="230727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</a:t>
                      </a:r>
                      <a:r>
                        <a:rPr baseline="-25000" lang="en"/>
                        <a:t>0</a:t>
                      </a:r>
                      <a:r>
                        <a:rPr lang="en"/>
                        <a:t>   ( Counter: 11,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">
                          <a:solidFill>
                            <a:schemeClr val="dk1"/>
                          </a:solidFill>
                        </a:rPr>
                        <a:t>1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   ( Counter: 12,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9900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">
                          <a:solidFill>
                            <a:schemeClr val="dk1"/>
                          </a:solidFill>
                        </a:rPr>
                        <a:t>2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   ( Counter: 11,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">
                          <a:solidFill>
                            <a:schemeClr val="dk1"/>
                          </a:solidFill>
                        </a:rPr>
                        <a:t>3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   ( Counter: 13,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">
                          <a:solidFill>
                            <a:schemeClr val="dk1"/>
                          </a:solidFill>
                        </a:rPr>
                        <a:t>4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   ( Counter: 1,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267" name="Shape 26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descr="2000px-Simple_silver_crown.svg.png" id="268" name="Shape 2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674310">
            <a:off x="6606773" y="1899738"/>
            <a:ext cx="469926" cy="469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Solution (Non - Leader Failure)</a:t>
            </a:r>
          </a:p>
        </p:txBody>
      </p:sp>
      <p:sp>
        <p:nvSpPr>
          <p:cNvPr id="274" name="Shape 27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       Vars Reg                 Descriptors Reg</a:t>
            </a:r>
          </a:p>
        </p:txBody>
      </p:sp>
      <p:graphicFrame>
        <p:nvGraphicFramePr>
          <p:cNvPr id="275" name="Shape 275"/>
          <p:cNvGraphicFramePr/>
          <p:nvPr/>
        </p:nvGraphicFramePr>
        <p:xfrm>
          <a:off x="816325" y="1938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{1A217432-4FFD-4268-956D-DC3116FF3FF7}</a:tableStyleId>
              </a:tblPr>
              <a:tblGrid>
                <a:gridCol w="275897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MaxId</a:t>
                      </a:r>
                      <a:r>
                        <a:rPr lang="en"/>
                        <a:t>: 4, </a:t>
                      </a:r>
                      <a:r>
                        <a:rPr b="1" lang="en"/>
                        <a:t>RD</a:t>
                      </a:r>
                      <a:r>
                        <a:rPr lang="en"/>
                        <a:t>: 2000ms, </a:t>
                      </a:r>
                      <a:r>
                        <a:rPr b="1" lang="en"/>
                        <a:t>Evict Flag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276" name="Shape 276"/>
          <p:cNvGraphicFramePr/>
          <p:nvPr/>
        </p:nvGraphicFramePr>
        <p:xfrm>
          <a:off x="4812300" y="1938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{1A217432-4FFD-4268-956D-DC3116FF3FF7}</a:tableStyleId>
              </a:tblPr>
              <a:tblGrid>
                <a:gridCol w="230727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</a:t>
                      </a:r>
                      <a:r>
                        <a:rPr baseline="-25000" lang="en"/>
                        <a:t>0</a:t>
                      </a:r>
                      <a:r>
                        <a:rPr lang="en"/>
                        <a:t>   ( Counter: 12,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">
                          <a:solidFill>
                            <a:schemeClr val="dk1"/>
                          </a:solidFill>
                        </a:rPr>
                        <a:t>1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   ( Counter: 12,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9900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">
                          <a:solidFill>
                            <a:schemeClr val="dk1"/>
                          </a:solidFill>
                        </a:rPr>
                        <a:t>2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   ( Counter: 12,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">
                          <a:solidFill>
                            <a:schemeClr val="dk1"/>
                          </a:solidFill>
                        </a:rPr>
                        <a:t>3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   ( Counter: 14,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">
                          <a:solidFill>
                            <a:schemeClr val="dk1"/>
                          </a:solidFill>
                        </a:rPr>
                        <a:t>4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   ( Counter: 2,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277" name="Shape 27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descr="2000px-Simple_silver_crown.svg.png" id="278" name="Shape 2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674310">
            <a:off x="6530573" y="1899738"/>
            <a:ext cx="469926" cy="469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Content</a:t>
            </a:r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b="1" lang="en"/>
              <a:t>Problem</a:t>
            </a:r>
          </a:p>
          <a:p>
            <a:pPr indent="-228600" lvl="0" marL="457200" rtl="0">
              <a:spcBef>
                <a:spcPts val="0"/>
              </a:spcBef>
            </a:pPr>
            <a:r>
              <a:rPr b="1" lang="en"/>
              <a:t>Solution</a:t>
            </a:r>
          </a:p>
          <a:p>
            <a:pPr indent="-228600" lvl="0" marL="457200">
              <a:spcBef>
                <a:spcPts val="0"/>
              </a:spcBef>
            </a:pPr>
            <a:r>
              <a:rPr b="1" lang="en"/>
              <a:t>Evaluation</a:t>
            </a:r>
          </a:p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Solution (Non - Leader Failure)</a:t>
            </a:r>
          </a:p>
        </p:txBody>
      </p:sp>
      <p:sp>
        <p:nvSpPr>
          <p:cNvPr id="284" name="Shape 28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       Vars Reg                 Descriptors Reg</a:t>
            </a:r>
          </a:p>
        </p:txBody>
      </p:sp>
      <p:graphicFrame>
        <p:nvGraphicFramePr>
          <p:cNvPr id="285" name="Shape 285"/>
          <p:cNvGraphicFramePr/>
          <p:nvPr/>
        </p:nvGraphicFramePr>
        <p:xfrm>
          <a:off x="816325" y="1938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{1A217432-4FFD-4268-956D-DC3116FF3FF7}</a:tableStyleId>
              </a:tblPr>
              <a:tblGrid>
                <a:gridCol w="275897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MaxId</a:t>
                      </a:r>
                      <a:r>
                        <a:rPr lang="en"/>
                        <a:t>: 4, </a:t>
                      </a:r>
                      <a:r>
                        <a:rPr b="1" lang="en"/>
                        <a:t>RD</a:t>
                      </a:r>
                      <a:r>
                        <a:rPr lang="en"/>
                        <a:t>: 2000ms, </a:t>
                      </a:r>
                      <a:r>
                        <a:rPr b="1" lang="en"/>
                        <a:t>Evict Flag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286" name="Shape 286"/>
          <p:cNvGraphicFramePr/>
          <p:nvPr/>
        </p:nvGraphicFramePr>
        <p:xfrm>
          <a:off x="4812300" y="1938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{1A217432-4FFD-4268-956D-DC3116FF3FF7}</a:tableStyleId>
              </a:tblPr>
              <a:tblGrid>
                <a:gridCol w="230727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</a:t>
                      </a:r>
                      <a:r>
                        <a:rPr baseline="-25000" lang="en"/>
                        <a:t>0</a:t>
                      </a:r>
                      <a:r>
                        <a:rPr lang="en"/>
                        <a:t>   ( Counter: 13,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">
                          <a:solidFill>
                            <a:schemeClr val="dk1"/>
                          </a:solidFill>
                        </a:rPr>
                        <a:t>1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   ( Counter: 12,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9900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">
                          <a:solidFill>
                            <a:schemeClr val="dk1"/>
                          </a:solidFill>
                        </a:rPr>
                        <a:t>2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   ( Counter: 13,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">
                          <a:solidFill>
                            <a:schemeClr val="dk1"/>
                          </a:solidFill>
                        </a:rPr>
                        <a:t>3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   ( Counter: 15,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">
                          <a:solidFill>
                            <a:schemeClr val="dk1"/>
                          </a:solidFill>
                        </a:rPr>
                        <a:t>4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   ( Counter: 3,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287" name="Shape 28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descr="2000px-Simple_silver_crown.svg.png" id="288" name="Shape 2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674310">
            <a:off x="6606773" y="1899738"/>
            <a:ext cx="469926" cy="469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Solution (Non - Leader Failure)</a:t>
            </a:r>
          </a:p>
        </p:txBody>
      </p:sp>
      <p:sp>
        <p:nvSpPr>
          <p:cNvPr id="294" name="Shape 29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       Vars Reg                 Descriptors Reg</a:t>
            </a:r>
          </a:p>
        </p:txBody>
      </p:sp>
      <p:graphicFrame>
        <p:nvGraphicFramePr>
          <p:cNvPr id="295" name="Shape 295"/>
          <p:cNvGraphicFramePr/>
          <p:nvPr/>
        </p:nvGraphicFramePr>
        <p:xfrm>
          <a:off x="816325" y="1938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{1A217432-4FFD-4268-956D-DC3116FF3FF7}</a:tableStyleId>
              </a:tblPr>
              <a:tblGrid>
                <a:gridCol w="275897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MaxId</a:t>
                      </a:r>
                      <a:r>
                        <a:rPr lang="en"/>
                        <a:t>: 4, </a:t>
                      </a:r>
                      <a:r>
                        <a:rPr b="1" lang="en"/>
                        <a:t>RD</a:t>
                      </a:r>
                      <a:r>
                        <a:rPr lang="en"/>
                        <a:t>: 2000ms, </a:t>
                      </a:r>
                      <a:r>
                        <a:rPr b="1" lang="en"/>
                        <a:t>Evict Flag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296" name="Shape 296"/>
          <p:cNvGraphicFramePr/>
          <p:nvPr/>
        </p:nvGraphicFramePr>
        <p:xfrm>
          <a:off x="4812300" y="1938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{1A217432-4FFD-4268-956D-DC3116FF3FF7}</a:tableStyleId>
              </a:tblPr>
              <a:tblGrid>
                <a:gridCol w="230727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</a:t>
                      </a:r>
                      <a:r>
                        <a:rPr baseline="-25000" lang="en"/>
                        <a:t>0</a:t>
                      </a:r>
                      <a:r>
                        <a:rPr lang="en"/>
                        <a:t>   ( Counter: 14,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">
                          <a:solidFill>
                            <a:schemeClr val="dk1"/>
                          </a:solidFill>
                        </a:rPr>
                        <a:t>2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   ( Counter: 14,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">
                          <a:solidFill>
                            <a:schemeClr val="dk1"/>
                          </a:solidFill>
                        </a:rPr>
                        <a:t>3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   ( Counter: 16,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">
                          <a:solidFill>
                            <a:schemeClr val="dk1"/>
                          </a:solidFill>
                        </a:rPr>
                        <a:t>4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   ( Counter: 4,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297" name="Shape 29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descr="2000px-Simple_silver_crown.svg.png" id="298" name="Shape 2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674310">
            <a:off x="6682973" y="1899738"/>
            <a:ext cx="469926" cy="469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Solution (Leader Failure)</a:t>
            </a:r>
          </a:p>
        </p:txBody>
      </p:sp>
      <p:sp>
        <p:nvSpPr>
          <p:cNvPr id="304" name="Shape 30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       Vars Reg                 Descriptors Reg</a:t>
            </a:r>
          </a:p>
        </p:txBody>
      </p:sp>
      <p:graphicFrame>
        <p:nvGraphicFramePr>
          <p:cNvPr id="305" name="Shape 305"/>
          <p:cNvGraphicFramePr/>
          <p:nvPr/>
        </p:nvGraphicFramePr>
        <p:xfrm>
          <a:off x="816325" y="1938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{1A217432-4FFD-4268-956D-DC3116FF3FF7}</a:tableStyleId>
              </a:tblPr>
              <a:tblGrid>
                <a:gridCol w="275897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MaxId</a:t>
                      </a:r>
                      <a:r>
                        <a:rPr lang="en"/>
                        <a:t>: 4, </a:t>
                      </a:r>
                      <a:r>
                        <a:rPr b="1" lang="en"/>
                        <a:t>RD</a:t>
                      </a:r>
                      <a:r>
                        <a:rPr lang="en"/>
                        <a:t>: 2000ms, </a:t>
                      </a:r>
                      <a:r>
                        <a:rPr b="1" lang="en"/>
                        <a:t>Evict Flag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306" name="Shape 306"/>
          <p:cNvGraphicFramePr/>
          <p:nvPr/>
        </p:nvGraphicFramePr>
        <p:xfrm>
          <a:off x="4812300" y="1938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{1A217432-4FFD-4268-956D-DC3116FF3FF7}</a:tableStyleId>
              </a:tblPr>
              <a:tblGrid>
                <a:gridCol w="230727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</a:t>
                      </a:r>
                      <a:r>
                        <a:rPr baseline="-25000" lang="en"/>
                        <a:t>0</a:t>
                      </a:r>
                      <a:r>
                        <a:rPr lang="en"/>
                        <a:t>   ( Counter: 14,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">
                          <a:solidFill>
                            <a:schemeClr val="dk1"/>
                          </a:solidFill>
                        </a:rPr>
                        <a:t>2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   ( Counter: 14,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">
                          <a:solidFill>
                            <a:schemeClr val="dk1"/>
                          </a:solidFill>
                        </a:rPr>
                        <a:t>3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   ( Counter: 16,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">
                          <a:solidFill>
                            <a:schemeClr val="dk1"/>
                          </a:solidFill>
                        </a:rPr>
                        <a:t>4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   ( Counter: 4,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pic>
        <p:nvPicPr>
          <p:cNvPr descr="time-temps_t" id="307" name="Shape 3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5775" y="1926375"/>
            <a:ext cx="385500" cy="377374"/>
          </a:xfrm>
          <a:prstGeom prst="rect">
            <a:avLst/>
          </a:prstGeom>
          <a:noFill/>
          <a:ln>
            <a:noFill/>
          </a:ln>
        </p:spPr>
      </p:pic>
      <p:sp>
        <p:nvSpPr>
          <p:cNvPr id="308" name="Shape 308"/>
          <p:cNvSpPr txBox="1"/>
          <p:nvPr/>
        </p:nvSpPr>
        <p:spPr>
          <a:xfrm>
            <a:off x="7581275" y="1926375"/>
            <a:ext cx="1257299" cy="320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3.5 Sec left</a:t>
            </a:r>
          </a:p>
        </p:txBody>
      </p:sp>
      <p:sp>
        <p:nvSpPr>
          <p:cNvPr id="309" name="Shape 309"/>
          <p:cNvSpPr txBox="1"/>
          <p:nvPr/>
        </p:nvSpPr>
        <p:spPr>
          <a:xfrm>
            <a:off x="4812300" y="4390800"/>
            <a:ext cx="2759100" cy="377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Leader Process P</a:t>
            </a:r>
            <a:r>
              <a:rPr b="1" baseline="-25000" lang="en"/>
              <a:t>0</a:t>
            </a:r>
          </a:p>
        </p:txBody>
      </p:sp>
      <p:sp>
        <p:nvSpPr>
          <p:cNvPr id="310" name="Shape 31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descr="2000px-Simple_silver_crown.svg.png" id="311" name="Shape 3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674310">
            <a:off x="6682973" y="1899738"/>
            <a:ext cx="469926" cy="469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Solution (Leader Failure)</a:t>
            </a:r>
          </a:p>
        </p:txBody>
      </p:sp>
      <p:sp>
        <p:nvSpPr>
          <p:cNvPr id="317" name="Shape 31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       Vars Reg                 Descriptors Reg</a:t>
            </a:r>
          </a:p>
        </p:txBody>
      </p:sp>
      <p:graphicFrame>
        <p:nvGraphicFramePr>
          <p:cNvPr id="318" name="Shape 318"/>
          <p:cNvGraphicFramePr/>
          <p:nvPr/>
        </p:nvGraphicFramePr>
        <p:xfrm>
          <a:off x="816325" y="1938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{1A217432-4FFD-4268-956D-DC3116FF3FF7}</a:tableStyleId>
              </a:tblPr>
              <a:tblGrid>
                <a:gridCol w="275897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MaxId</a:t>
                      </a:r>
                      <a:r>
                        <a:rPr lang="en"/>
                        <a:t>: 4, </a:t>
                      </a:r>
                      <a:r>
                        <a:rPr b="1" lang="en"/>
                        <a:t>RD</a:t>
                      </a:r>
                      <a:r>
                        <a:rPr lang="en"/>
                        <a:t>: 2000ms, </a:t>
                      </a:r>
                      <a:r>
                        <a:rPr b="1" lang="en"/>
                        <a:t>Evict Flag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319" name="Shape 319"/>
          <p:cNvGraphicFramePr/>
          <p:nvPr/>
        </p:nvGraphicFramePr>
        <p:xfrm>
          <a:off x="4812300" y="1938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{1A217432-4FFD-4268-956D-DC3116FF3FF7}</a:tableStyleId>
              </a:tblPr>
              <a:tblGrid>
                <a:gridCol w="230727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</a:t>
                      </a:r>
                      <a:r>
                        <a:rPr baseline="-25000" lang="en"/>
                        <a:t>0</a:t>
                      </a:r>
                      <a:r>
                        <a:rPr lang="en"/>
                        <a:t>   ( Counter: 14,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FF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FF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FF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FF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9900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">
                          <a:solidFill>
                            <a:schemeClr val="dk1"/>
                          </a:solidFill>
                        </a:rPr>
                        <a:t>2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   ( Counter: 14,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FF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">
                          <a:solidFill>
                            <a:schemeClr val="dk1"/>
                          </a:solidFill>
                        </a:rPr>
                        <a:t>3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   ( Counter: 16,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">
                          <a:solidFill>
                            <a:schemeClr val="dk1"/>
                          </a:solidFill>
                        </a:rPr>
                        <a:t>4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   ( Counter: 4,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pic>
        <p:nvPicPr>
          <p:cNvPr descr="time-temps_t" id="320" name="Shape 3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5775" y="1926375"/>
            <a:ext cx="385500" cy="377374"/>
          </a:xfrm>
          <a:prstGeom prst="rect">
            <a:avLst/>
          </a:prstGeom>
          <a:noFill/>
          <a:ln>
            <a:noFill/>
          </a:ln>
        </p:spPr>
      </p:pic>
      <p:sp>
        <p:nvSpPr>
          <p:cNvPr id="321" name="Shape 321"/>
          <p:cNvSpPr txBox="1"/>
          <p:nvPr/>
        </p:nvSpPr>
        <p:spPr>
          <a:xfrm>
            <a:off x="7581275" y="1926375"/>
            <a:ext cx="1257299" cy="320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3.5 Sec left</a:t>
            </a:r>
          </a:p>
        </p:txBody>
      </p:sp>
      <p:sp>
        <p:nvSpPr>
          <p:cNvPr id="322" name="Shape 322"/>
          <p:cNvSpPr txBox="1"/>
          <p:nvPr/>
        </p:nvSpPr>
        <p:spPr>
          <a:xfrm>
            <a:off x="4812300" y="4390800"/>
            <a:ext cx="2759100" cy="377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Leader Process P</a:t>
            </a:r>
            <a:r>
              <a:rPr b="1" baseline="-25000" lang="en"/>
              <a:t>0</a:t>
            </a:r>
          </a:p>
        </p:txBody>
      </p:sp>
      <p:sp>
        <p:nvSpPr>
          <p:cNvPr id="323" name="Shape 32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descr="2000px-Simple_silver_crown.svg.png" id="324" name="Shape 3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674310">
            <a:off x="6682973" y="1899738"/>
            <a:ext cx="469926" cy="469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Solution (Leader Failure)</a:t>
            </a:r>
          </a:p>
        </p:txBody>
      </p:sp>
      <p:sp>
        <p:nvSpPr>
          <p:cNvPr id="330" name="Shape 33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       Vars Reg                 Descriptors Reg</a:t>
            </a:r>
          </a:p>
        </p:txBody>
      </p:sp>
      <p:graphicFrame>
        <p:nvGraphicFramePr>
          <p:cNvPr id="331" name="Shape 331"/>
          <p:cNvGraphicFramePr/>
          <p:nvPr/>
        </p:nvGraphicFramePr>
        <p:xfrm>
          <a:off x="816325" y="1938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{1A217432-4FFD-4268-956D-DC3116FF3FF7}</a:tableStyleId>
              </a:tblPr>
              <a:tblGrid>
                <a:gridCol w="275897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MaxId</a:t>
                      </a:r>
                      <a:r>
                        <a:rPr lang="en"/>
                        <a:t>: 4, </a:t>
                      </a:r>
                      <a:r>
                        <a:rPr b="1" lang="en"/>
                        <a:t>RD</a:t>
                      </a:r>
                      <a:r>
                        <a:rPr lang="en"/>
                        <a:t>: 2000ms, </a:t>
                      </a:r>
                      <a:r>
                        <a:rPr b="1" lang="en"/>
                        <a:t>Evict Flag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332" name="Shape 332"/>
          <p:cNvGraphicFramePr/>
          <p:nvPr/>
        </p:nvGraphicFramePr>
        <p:xfrm>
          <a:off x="4812300" y="1938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{1A217432-4FFD-4268-956D-DC3116FF3FF7}</a:tableStyleId>
              </a:tblPr>
              <a:tblGrid>
                <a:gridCol w="230727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</a:t>
                      </a:r>
                      <a:r>
                        <a:rPr baseline="-25000" lang="en"/>
                        <a:t>0</a:t>
                      </a:r>
                      <a:r>
                        <a:rPr lang="en"/>
                        <a:t>   ( Counter: 14,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FF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FF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FF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FF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9900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">
                          <a:solidFill>
                            <a:schemeClr val="dk1"/>
                          </a:solidFill>
                        </a:rPr>
                        <a:t>2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   ( Counter: 15,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FF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">
                          <a:solidFill>
                            <a:schemeClr val="dk1"/>
                          </a:solidFill>
                        </a:rPr>
                        <a:t>3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   ( Counter: 17,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">
                          <a:solidFill>
                            <a:schemeClr val="dk1"/>
                          </a:solidFill>
                        </a:rPr>
                        <a:t>4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   ( Counter: 5,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333" name="Shape 333"/>
          <p:cNvSpPr txBox="1"/>
          <p:nvPr/>
        </p:nvSpPr>
        <p:spPr>
          <a:xfrm>
            <a:off x="7581275" y="1926375"/>
            <a:ext cx="1211699" cy="320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1.5 Sec left</a:t>
            </a:r>
          </a:p>
        </p:txBody>
      </p:sp>
      <p:pic>
        <p:nvPicPr>
          <p:cNvPr descr="time-temps_t" id="334" name="Shape 3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5775" y="1926375"/>
            <a:ext cx="385500" cy="377374"/>
          </a:xfrm>
          <a:prstGeom prst="rect">
            <a:avLst/>
          </a:prstGeom>
          <a:noFill/>
          <a:ln>
            <a:noFill/>
          </a:ln>
        </p:spPr>
      </p:pic>
      <p:sp>
        <p:nvSpPr>
          <p:cNvPr id="335" name="Shape 335"/>
          <p:cNvSpPr txBox="1"/>
          <p:nvPr/>
        </p:nvSpPr>
        <p:spPr>
          <a:xfrm>
            <a:off x="4812300" y="4390800"/>
            <a:ext cx="2759100" cy="377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Leader Process P</a:t>
            </a:r>
            <a:r>
              <a:rPr b="1" baseline="-25000" lang="en"/>
              <a:t>0</a:t>
            </a:r>
          </a:p>
        </p:txBody>
      </p:sp>
      <p:sp>
        <p:nvSpPr>
          <p:cNvPr id="336" name="Shape 33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descr="2000px-Simple_silver_crown.svg.png" id="337" name="Shape 3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674310">
            <a:off x="6682973" y="1899738"/>
            <a:ext cx="469926" cy="469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Solution (Leader Failure)</a:t>
            </a:r>
          </a:p>
        </p:txBody>
      </p:sp>
      <p:sp>
        <p:nvSpPr>
          <p:cNvPr id="343" name="Shape 34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       Vars Reg                 Descriptors Reg</a:t>
            </a:r>
          </a:p>
        </p:txBody>
      </p:sp>
      <p:graphicFrame>
        <p:nvGraphicFramePr>
          <p:cNvPr id="344" name="Shape 344"/>
          <p:cNvGraphicFramePr/>
          <p:nvPr/>
        </p:nvGraphicFramePr>
        <p:xfrm>
          <a:off x="816325" y="1938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{1A217432-4FFD-4268-956D-DC3116FF3FF7}</a:tableStyleId>
              </a:tblPr>
              <a:tblGrid>
                <a:gridCol w="275897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MaxId</a:t>
                      </a:r>
                      <a:r>
                        <a:rPr lang="en"/>
                        <a:t>: 4, </a:t>
                      </a:r>
                      <a:r>
                        <a:rPr b="1" lang="en"/>
                        <a:t>RD</a:t>
                      </a:r>
                      <a:r>
                        <a:rPr lang="en"/>
                        <a:t>: 2000ms, </a:t>
                      </a:r>
                      <a:r>
                        <a:rPr b="1" lang="en"/>
                        <a:t>Evict Flag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345" name="Shape 345"/>
          <p:cNvGraphicFramePr/>
          <p:nvPr/>
        </p:nvGraphicFramePr>
        <p:xfrm>
          <a:off x="4812300" y="1938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{1A217432-4FFD-4268-956D-DC3116FF3FF7}</a:tableStyleId>
              </a:tblPr>
              <a:tblGrid>
                <a:gridCol w="230727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</a:t>
                      </a:r>
                      <a:r>
                        <a:rPr baseline="-25000" lang="en"/>
                        <a:t>0</a:t>
                      </a:r>
                      <a:r>
                        <a:rPr lang="en"/>
                        <a:t>   ( Counter: 14,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FF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FF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FF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FF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9900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">
                          <a:solidFill>
                            <a:schemeClr val="dk1"/>
                          </a:solidFill>
                        </a:rPr>
                        <a:t>2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   ( Counter: 16,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FF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">
                          <a:solidFill>
                            <a:schemeClr val="dk1"/>
                          </a:solidFill>
                        </a:rPr>
                        <a:t>3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   ( Counter: 18,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">
                          <a:solidFill>
                            <a:schemeClr val="dk1"/>
                          </a:solidFill>
                        </a:rPr>
                        <a:t>4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   ( Counter: 6,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346" name="Shape 346"/>
          <p:cNvSpPr txBox="1"/>
          <p:nvPr/>
        </p:nvSpPr>
        <p:spPr>
          <a:xfrm>
            <a:off x="7581275" y="1926375"/>
            <a:ext cx="1268699" cy="320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lease expired</a:t>
            </a:r>
          </a:p>
        </p:txBody>
      </p:sp>
      <p:pic>
        <p:nvPicPr>
          <p:cNvPr descr="time-temps_t" id="347" name="Shape 3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5775" y="1926375"/>
            <a:ext cx="385500" cy="377374"/>
          </a:xfrm>
          <a:prstGeom prst="rect">
            <a:avLst/>
          </a:prstGeom>
          <a:noFill/>
          <a:ln>
            <a:noFill/>
          </a:ln>
        </p:spPr>
      </p:pic>
      <p:sp>
        <p:nvSpPr>
          <p:cNvPr id="348" name="Shape 348"/>
          <p:cNvSpPr txBox="1"/>
          <p:nvPr/>
        </p:nvSpPr>
        <p:spPr>
          <a:xfrm>
            <a:off x="4812300" y="4390800"/>
            <a:ext cx="2759100" cy="377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Leader Process: No Leader</a:t>
            </a:r>
          </a:p>
        </p:txBody>
      </p:sp>
      <p:sp>
        <p:nvSpPr>
          <p:cNvPr id="349" name="Shape 34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Solution (Leader Failure)</a:t>
            </a:r>
          </a:p>
        </p:txBody>
      </p:sp>
      <p:sp>
        <p:nvSpPr>
          <p:cNvPr id="355" name="Shape 35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       Vars Reg                 Descriptors Reg</a:t>
            </a:r>
          </a:p>
        </p:txBody>
      </p:sp>
      <p:graphicFrame>
        <p:nvGraphicFramePr>
          <p:cNvPr id="356" name="Shape 356"/>
          <p:cNvGraphicFramePr/>
          <p:nvPr/>
        </p:nvGraphicFramePr>
        <p:xfrm>
          <a:off x="816325" y="1938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{1A217432-4FFD-4268-956D-DC3116FF3FF7}</a:tableStyleId>
              </a:tblPr>
              <a:tblGrid>
                <a:gridCol w="275897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MaxId</a:t>
                      </a:r>
                      <a:r>
                        <a:rPr lang="en"/>
                        <a:t>: 4, </a:t>
                      </a:r>
                      <a:r>
                        <a:rPr b="1" lang="en"/>
                        <a:t>RD</a:t>
                      </a:r>
                      <a:r>
                        <a:rPr lang="en"/>
                        <a:t>: 2000ms, </a:t>
                      </a:r>
                      <a:r>
                        <a:rPr b="1" lang="en"/>
                        <a:t>Evict Flag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357" name="Shape 357"/>
          <p:cNvGraphicFramePr/>
          <p:nvPr/>
        </p:nvGraphicFramePr>
        <p:xfrm>
          <a:off x="4812300" y="1938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{1A217432-4FFD-4268-956D-DC3116FF3FF7}</a:tableStyleId>
              </a:tblPr>
              <a:tblGrid>
                <a:gridCol w="230727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">
                          <a:solidFill>
                            <a:schemeClr val="dk1"/>
                          </a:solidFill>
                        </a:rPr>
                        <a:t>2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   ( Counter: 17,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9999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9999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9999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9999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">
                          <a:solidFill>
                            <a:schemeClr val="dk1"/>
                          </a:solidFill>
                        </a:rPr>
                        <a:t>3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   ( Counter: 19,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9999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">
                          <a:solidFill>
                            <a:schemeClr val="dk1"/>
                          </a:solidFill>
                        </a:rPr>
                        <a:t>4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   ( Counter: 7,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358" name="Shape 358"/>
          <p:cNvSpPr txBox="1"/>
          <p:nvPr/>
        </p:nvSpPr>
        <p:spPr>
          <a:xfrm>
            <a:off x="4812300" y="4390800"/>
            <a:ext cx="2759100" cy="377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Leader Process P</a:t>
            </a:r>
            <a:r>
              <a:rPr b="1" baseline="-25000" lang="en"/>
              <a:t>2</a:t>
            </a:r>
          </a:p>
        </p:txBody>
      </p:sp>
      <p:sp>
        <p:nvSpPr>
          <p:cNvPr id="359" name="Shape 35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descr="2000px-Simple_silver_crown.svg.png" id="360" name="Shape 3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674310">
            <a:off x="6682973" y="1899738"/>
            <a:ext cx="469926" cy="469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Solution (Re-Join)</a:t>
            </a:r>
          </a:p>
        </p:txBody>
      </p:sp>
      <p:sp>
        <p:nvSpPr>
          <p:cNvPr id="366" name="Shape 36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       Vars Reg                 Descriptors Reg</a:t>
            </a:r>
          </a:p>
        </p:txBody>
      </p:sp>
      <p:graphicFrame>
        <p:nvGraphicFramePr>
          <p:cNvPr id="367" name="Shape 367"/>
          <p:cNvGraphicFramePr/>
          <p:nvPr/>
        </p:nvGraphicFramePr>
        <p:xfrm>
          <a:off x="816325" y="1938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{1A217432-4FFD-4268-956D-DC3116FF3FF7}</a:tableStyleId>
              </a:tblPr>
              <a:tblGrid>
                <a:gridCol w="275897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solidFill>
                            <a:srgbClr val="FF0000"/>
                          </a:solidFill>
                        </a:rPr>
                        <a:t>MaxId</a:t>
                      </a:r>
                      <a:r>
                        <a:rPr lang="en">
                          <a:solidFill>
                            <a:srgbClr val="FF0000"/>
                          </a:solidFill>
                        </a:rPr>
                        <a:t>: 5</a:t>
                      </a:r>
                      <a:r>
                        <a:rPr lang="en"/>
                        <a:t>, </a:t>
                      </a:r>
                      <a:r>
                        <a:rPr b="1" lang="en"/>
                        <a:t>RD</a:t>
                      </a:r>
                      <a:r>
                        <a:rPr lang="en"/>
                        <a:t>: 2000ms, </a:t>
                      </a:r>
                      <a:r>
                        <a:rPr b="1" lang="en">
                          <a:solidFill>
                            <a:srgbClr val="FF0000"/>
                          </a:solidFill>
                        </a:rPr>
                        <a:t>Evict Flag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368" name="Shape 368"/>
          <p:cNvGraphicFramePr/>
          <p:nvPr/>
        </p:nvGraphicFramePr>
        <p:xfrm>
          <a:off x="4812300" y="1938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{1A217432-4FFD-4268-956D-DC3116FF3FF7}</a:tableStyleId>
              </a:tblPr>
              <a:tblGrid>
                <a:gridCol w="230727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">
                          <a:solidFill>
                            <a:schemeClr val="dk1"/>
                          </a:solidFill>
                        </a:rPr>
                        <a:t>2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   ( Counter: 17,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9999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9999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9999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9999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">
                          <a:solidFill>
                            <a:schemeClr val="dk1"/>
                          </a:solidFill>
                        </a:rPr>
                        <a:t>3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   ( Counter: 19,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9999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">
                          <a:solidFill>
                            <a:schemeClr val="dk1"/>
                          </a:solidFill>
                        </a:rPr>
                        <a:t>4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   ( Counter: 7,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">
                          <a:solidFill>
                            <a:schemeClr val="dk1"/>
                          </a:solidFill>
                        </a:rPr>
                        <a:t>5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   ( Counter: 1, IP: … )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369" name="Shape 36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descr="2000px-Simple_silver_crown.svg.png" id="370" name="Shape 3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674310">
            <a:off x="6682973" y="1899738"/>
            <a:ext cx="469926" cy="469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Transaction Isolation</a:t>
            </a:r>
          </a:p>
        </p:txBody>
      </p:sp>
      <p:sp>
        <p:nvSpPr>
          <p:cNvPr id="376" name="Shape 37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Two groups of processes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Group A 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Process that only update their counters</a:t>
            </a:r>
          </a:p>
          <a:p>
            <a:pPr indent="-228600" lvl="1" marL="914400" rtl="0">
              <a:spcBef>
                <a:spcPts val="0"/>
              </a:spcBef>
              <a:buClr>
                <a:srgbClr val="38761D"/>
              </a:buClr>
            </a:pPr>
            <a:r>
              <a:rPr lang="en">
                <a:solidFill>
                  <a:srgbClr val="38761D"/>
                </a:solidFill>
              </a:rPr>
              <a:t>Majority of the processes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Group B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Leader Process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Process contending to become leader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New Processes</a:t>
            </a:r>
          </a:p>
          <a:p>
            <a:pPr indent="-228600" lvl="1" marL="914400">
              <a:spcBef>
                <a:spcPts val="0"/>
              </a:spcBef>
              <a:buClr>
                <a:srgbClr val="38761D"/>
              </a:buClr>
            </a:pPr>
            <a:r>
              <a:rPr lang="en">
                <a:solidFill>
                  <a:srgbClr val="38761D"/>
                </a:solidFill>
              </a:rPr>
              <a:t>Relatively very few processes</a:t>
            </a:r>
          </a:p>
        </p:txBody>
      </p:sp>
      <p:sp>
        <p:nvSpPr>
          <p:cNvPr id="377" name="Shape 377"/>
          <p:cNvSpPr txBox="1"/>
          <p:nvPr/>
        </p:nvSpPr>
        <p:spPr>
          <a:xfrm>
            <a:off x="4379450" y="1725725"/>
            <a:ext cx="4432799" cy="65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FF0000"/>
                </a:solidFill>
              </a:rPr>
              <a:t>No Serialization Needed</a:t>
            </a:r>
          </a:p>
        </p:txBody>
      </p:sp>
      <p:sp>
        <p:nvSpPr>
          <p:cNvPr id="378" name="Shape 378"/>
          <p:cNvSpPr txBox="1"/>
          <p:nvPr/>
        </p:nvSpPr>
        <p:spPr>
          <a:xfrm>
            <a:off x="4436475" y="2961575"/>
            <a:ext cx="4574699" cy="65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FF0000"/>
                </a:solidFill>
              </a:rPr>
              <a:t>Serialize All Transactions</a:t>
            </a:r>
          </a:p>
        </p:txBody>
      </p:sp>
      <p:sp>
        <p:nvSpPr>
          <p:cNvPr id="379" name="Shape 37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4" name="Shape 384"/>
          <p:cNvCxnSpPr/>
          <p:nvPr/>
        </p:nvCxnSpPr>
        <p:spPr>
          <a:xfrm flipH="1" rot="10800000">
            <a:off x="1988375" y="2244725"/>
            <a:ext cx="3849300" cy="20099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ot"/>
            <a:round/>
            <a:headEnd len="lg" w="lg" type="none"/>
            <a:tailEnd len="lg" w="lg" type="triangle"/>
          </a:ln>
        </p:spPr>
      </p:cxnSp>
      <p:grpSp>
        <p:nvGrpSpPr>
          <p:cNvPr id="385" name="Shape 385"/>
          <p:cNvGrpSpPr/>
          <p:nvPr/>
        </p:nvGrpSpPr>
        <p:grpSpPr>
          <a:xfrm>
            <a:off x="1988375" y="2397125"/>
            <a:ext cx="3849300" cy="629699"/>
            <a:chOff x="1988375" y="2397125"/>
            <a:chExt cx="3849300" cy="629699"/>
          </a:xfrm>
        </p:grpSpPr>
        <p:cxnSp>
          <p:nvCxnSpPr>
            <p:cNvPr id="386" name="Shape 386"/>
            <p:cNvCxnSpPr/>
            <p:nvPr/>
          </p:nvCxnSpPr>
          <p:spPr>
            <a:xfrm flipH="1" rot="10800000">
              <a:off x="1988375" y="2397125"/>
              <a:ext cx="3849300" cy="20099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dot"/>
              <a:round/>
              <a:headEnd len="lg" w="lg" type="none"/>
              <a:tailEnd len="lg" w="lg" type="triangle"/>
            </a:ln>
          </p:spPr>
        </p:cxnSp>
        <p:cxnSp>
          <p:nvCxnSpPr>
            <p:cNvPr id="387" name="Shape 387"/>
            <p:cNvCxnSpPr/>
            <p:nvPr/>
          </p:nvCxnSpPr>
          <p:spPr>
            <a:xfrm flipH="1" rot="10800000">
              <a:off x="1988375" y="2549525"/>
              <a:ext cx="3849300" cy="20099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dot"/>
              <a:round/>
              <a:headEnd len="lg" w="lg" type="none"/>
              <a:tailEnd len="lg" w="lg" type="triangle"/>
            </a:ln>
          </p:spPr>
        </p:cxnSp>
        <p:cxnSp>
          <p:nvCxnSpPr>
            <p:cNvPr id="388" name="Shape 388"/>
            <p:cNvCxnSpPr/>
            <p:nvPr/>
          </p:nvCxnSpPr>
          <p:spPr>
            <a:xfrm flipH="1" rot="10800000">
              <a:off x="1988375" y="2701925"/>
              <a:ext cx="3849300" cy="20099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dot"/>
              <a:round/>
              <a:headEnd len="lg" w="lg" type="none"/>
              <a:tailEnd len="lg" w="lg" type="triangle"/>
            </a:ln>
          </p:spPr>
        </p:cxnSp>
        <p:cxnSp>
          <p:nvCxnSpPr>
            <p:cNvPr id="389" name="Shape 389"/>
            <p:cNvCxnSpPr/>
            <p:nvPr/>
          </p:nvCxnSpPr>
          <p:spPr>
            <a:xfrm flipH="1" rot="10800000">
              <a:off x="1988375" y="2854325"/>
              <a:ext cx="3849300" cy="20099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dot"/>
              <a:round/>
              <a:headEnd len="lg" w="lg" type="none"/>
              <a:tailEnd len="lg" w="lg" type="triangle"/>
            </a:ln>
          </p:spPr>
        </p:cxnSp>
        <p:cxnSp>
          <p:nvCxnSpPr>
            <p:cNvPr id="390" name="Shape 390"/>
            <p:cNvCxnSpPr/>
            <p:nvPr/>
          </p:nvCxnSpPr>
          <p:spPr>
            <a:xfrm flipH="1" rot="10800000">
              <a:off x="1988375" y="3006725"/>
              <a:ext cx="3849300" cy="20099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dot"/>
              <a:round/>
              <a:headEnd len="lg" w="lg" type="none"/>
              <a:tailEnd len="lg" w="lg" type="triangle"/>
            </a:ln>
          </p:spPr>
        </p:cxnSp>
      </p:grpSp>
      <p:cxnSp>
        <p:nvCxnSpPr>
          <p:cNvPr id="391" name="Shape 391"/>
          <p:cNvCxnSpPr/>
          <p:nvPr/>
        </p:nvCxnSpPr>
        <p:spPr>
          <a:xfrm>
            <a:off x="1954500" y="3165800"/>
            <a:ext cx="1066199" cy="2699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392" name="Shape 392"/>
          <p:cNvSpPr/>
          <p:nvPr/>
        </p:nvSpPr>
        <p:spPr>
          <a:xfrm>
            <a:off x="3051275" y="2141450"/>
            <a:ext cx="1665000" cy="13233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Vars Register</a:t>
            </a:r>
          </a:p>
        </p:txBody>
      </p:sp>
      <p:sp>
        <p:nvSpPr>
          <p:cNvPr id="393" name="Shape 39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Transactions are Isolated</a:t>
            </a:r>
          </a:p>
        </p:txBody>
      </p:sp>
      <p:cxnSp>
        <p:nvCxnSpPr>
          <p:cNvPr id="394" name="Shape 394"/>
          <p:cNvCxnSpPr/>
          <p:nvPr/>
        </p:nvCxnSpPr>
        <p:spPr>
          <a:xfrm flipH="1" rot="10800000">
            <a:off x="1999100" y="4297374"/>
            <a:ext cx="3446400" cy="444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395" name="Shape 395"/>
          <p:cNvSpPr/>
          <p:nvPr/>
        </p:nvSpPr>
        <p:spPr>
          <a:xfrm>
            <a:off x="3051275" y="3741650"/>
            <a:ext cx="1665000" cy="13233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Vars Register</a:t>
            </a:r>
          </a:p>
        </p:txBody>
      </p:sp>
      <p:cxnSp>
        <p:nvCxnSpPr>
          <p:cNvPr id="396" name="Shape 396"/>
          <p:cNvCxnSpPr/>
          <p:nvPr/>
        </p:nvCxnSpPr>
        <p:spPr>
          <a:xfrm>
            <a:off x="1954500" y="3394400"/>
            <a:ext cx="1066199" cy="2699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grpSp>
        <p:nvGrpSpPr>
          <p:cNvPr id="397" name="Shape 397"/>
          <p:cNvGrpSpPr/>
          <p:nvPr/>
        </p:nvGrpSpPr>
        <p:grpSpPr>
          <a:xfrm>
            <a:off x="1954500" y="3865025"/>
            <a:ext cx="1096774" cy="1056074"/>
            <a:chOff x="1954500" y="3865025"/>
            <a:chExt cx="1096774" cy="1056074"/>
          </a:xfrm>
        </p:grpSpPr>
        <p:cxnSp>
          <p:nvCxnSpPr>
            <p:cNvPr id="398" name="Shape 398"/>
            <p:cNvCxnSpPr/>
            <p:nvPr/>
          </p:nvCxnSpPr>
          <p:spPr>
            <a:xfrm>
              <a:off x="1988375" y="3865025"/>
              <a:ext cx="1062899" cy="2099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dot"/>
              <a:round/>
              <a:headEnd len="lg" w="lg" type="none"/>
              <a:tailEnd len="lg" w="lg" type="triangle"/>
            </a:ln>
          </p:spPr>
        </p:cxnSp>
        <p:cxnSp>
          <p:nvCxnSpPr>
            <p:cNvPr id="399" name="Shape 399"/>
            <p:cNvCxnSpPr/>
            <p:nvPr/>
          </p:nvCxnSpPr>
          <p:spPr>
            <a:xfrm>
              <a:off x="1988375" y="4017425"/>
              <a:ext cx="1062899" cy="2099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dot"/>
              <a:round/>
              <a:headEnd len="lg" w="lg" type="none"/>
              <a:tailEnd len="lg" w="lg" type="triangle"/>
            </a:ln>
          </p:spPr>
        </p:cxnSp>
        <p:cxnSp>
          <p:nvCxnSpPr>
            <p:cNvPr id="400" name="Shape 400"/>
            <p:cNvCxnSpPr/>
            <p:nvPr/>
          </p:nvCxnSpPr>
          <p:spPr>
            <a:xfrm>
              <a:off x="1988375" y="4169825"/>
              <a:ext cx="1062899" cy="2099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dot"/>
              <a:round/>
              <a:headEnd len="lg" w="lg" type="none"/>
              <a:tailEnd len="lg" w="lg" type="triangle"/>
            </a:ln>
          </p:spPr>
        </p:cxnSp>
        <p:cxnSp>
          <p:nvCxnSpPr>
            <p:cNvPr id="401" name="Shape 401"/>
            <p:cNvCxnSpPr/>
            <p:nvPr/>
          </p:nvCxnSpPr>
          <p:spPr>
            <a:xfrm>
              <a:off x="1988375" y="4779425"/>
              <a:ext cx="1062899" cy="2099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dot"/>
              <a:round/>
              <a:headEnd len="lg" w="lg" type="none"/>
              <a:tailEnd len="lg" w="lg" type="triangle"/>
            </a:ln>
          </p:spPr>
        </p:cxnSp>
        <p:cxnSp>
          <p:nvCxnSpPr>
            <p:cNvPr id="402" name="Shape 402"/>
            <p:cNvCxnSpPr/>
            <p:nvPr/>
          </p:nvCxnSpPr>
          <p:spPr>
            <a:xfrm>
              <a:off x="1988375" y="4474625"/>
              <a:ext cx="1062899" cy="2099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dot"/>
              <a:round/>
              <a:headEnd len="lg" w="lg" type="none"/>
              <a:tailEnd len="lg" w="lg" type="triangle"/>
            </a:ln>
          </p:spPr>
        </p:cxnSp>
        <p:cxnSp>
          <p:nvCxnSpPr>
            <p:cNvPr id="403" name="Shape 403"/>
            <p:cNvCxnSpPr/>
            <p:nvPr/>
          </p:nvCxnSpPr>
          <p:spPr>
            <a:xfrm>
              <a:off x="1988375" y="4627025"/>
              <a:ext cx="1062899" cy="2099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dot"/>
              <a:round/>
              <a:headEnd len="lg" w="lg" type="none"/>
              <a:tailEnd len="lg" w="lg" type="triangle"/>
            </a:ln>
          </p:spPr>
        </p:cxnSp>
        <p:cxnSp>
          <p:nvCxnSpPr>
            <p:cNvPr id="404" name="Shape 404"/>
            <p:cNvCxnSpPr/>
            <p:nvPr/>
          </p:nvCxnSpPr>
          <p:spPr>
            <a:xfrm>
              <a:off x="1954500" y="4918400"/>
              <a:ext cx="1066199" cy="2699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</p:grpSp>
      <p:sp>
        <p:nvSpPr>
          <p:cNvPr id="405" name="Shape 405"/>
          <p:cNvSpPr txBox="1"/>
          <p:nvPr/>
        </p:nvSpPr>
        <p:spPr>
          <a:xfrm>
            <a:off x="650075" y="1162925"/>
            <a:ext cx="3216000" cy="4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Group A ( No Serialization Required)</a:t>
            </a:r>
          </a:p>
        </p:txBody>
      </p:sp>
      <p:sp>
        <p:nvSpPr>
          <p:cNvPr id="406" name="Shape 406"/>
          <p:cNvSpPr txBox="1"/>
          <p:nvPr/>
        </p:nvSpPr>
        <p:spPr>
          <a:xfrm>
            <a:off x="650075" y="1467725"/>
            <a:ext cx="3216000" cy="4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Group B ( Serialization Required)</a:t>
            </a:r>
          </a:p>
        </p:txBody>
      </p:sp>
      <p:cxnSp>
        <p:nvCxnSpPr>
          <p:cNvPr id="407" name="Shape 407"/>
          <p:cNvCxnSpPr/>
          <p:nvPr/>
        </p:nvCxnSpPr>
        <p:spPr>
          <a:xfrm>
            <a:off x="3817175" y="1350425"/>
            <a:ext cx="1062899" cy="2099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ot"/>
            <a:round/>
            <a:headEnd len="lg" w="lg" type="none"/>
            <a:tailEnd len="lg" w="lg" type="triangle"/>
          </a:ln>
        </p:spPr>
      </p:cxnSp>
      <p:cxnSp>
        <p:nvCxnSpPr>
          <p:cNvPr id="408" name="Shape 408"/>
          <p:cNvCxnSpPr/>
          <p:nvPr/>
        </p:nvCxnSpPr>
        <p:spPr>
          <a:xfrm>
            <a:off x="3783300" y="1641800"/>
            <a:ext cx="1066199" cy="2699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graphicFrame>
        <p:nvGraphicFramePr>
          <p:cNvPr id="409" name="Shape 409"/>
          <p:cNvGraphicFramePr/>
          <p:nvPr/>
        </p:nvGraphicFramePr>
        <p:xfrm>
          <a:off x="5951625" y="1951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{1A217432-4FFD-4268-956D-DC3116FF3FF7}</a:tableStyleId>
              </a:tblPr>
              <a:tblGrid>
                <a:gridCol w="1059500"/>
              </a:tblGrid>
              <a:tr h="18787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91425" marB="91425" marR="91425" marL="91425"/>
                </a:tc>
              </a:tr>
              <a:tr h="18787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91425" marB="91425" marR="91425" marL="91425"/>
                </a:tc>
              </a:tr>
              <a:tr h="18787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91425" marB="91425" marR="91425" marL="91425"/>
                </a:tc>
              </a:tr>
              <a:tr h="18787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91425" marB="91425" marR="91425" marL="91425"/>
                </a:tc>
              </a:tr>
              <a:tr h="18787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410" name="Shape 410"/>
          <p:cNvGraphicFramePr/>
          <p:nvPr/>
        </p:nvGraphicFramePr>
        <p:xfrm>
          <a:off x="5955650" y="3603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{1A217432-4FFD-4268-956D-DC3116FF3FF7}</a:tableStyleId>
              </a:tblPr>
              <a:tblGrid>
                <a:gridCol w="1059500"/>
              </a:tblGrid>
              <a:tr h="1878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878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878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878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878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411" name="Shape 41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412" name="Shape 412"/>
          <p:cNvSpPr/>
          <p:nvPr/>
        </p:nvSpPr>
        <p:spPr>
          <a:xfrm>
            <a:off x="5518325" y="3628050"/>
            <a:ext cx="364500" cy="1323300"/>
          </a:xfrm>
          <a:prstGeom prst="leftBrace">
            <a:avLst>
              <a:gd fmla="val 8333" name="adj1"/>
              <a:gd fmla="val 52898" name="adj2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Leader Election</a:t>
            </a:r>
          </a:p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grpSp>
        <p:nvGrpSpPr>
          <p:cNvPr id="52" name="Shape 52"/>
          <p:cNvGrpSpPr/>
          <p:nvPr/>
        </p:nvGrpSpPr>
        <p:grpSpPr>
          <a:xfrm>
            <a:off x="3409300" y="1560350"/>
            <a:ext cx="1810974" cy="2284200"/>
            <a:chOff x="3409300" y="1560350"/>
            <a:chExt cx="1810974" cy="2284200"/>
          </a:xfrm>
        </p:grpSpPr>
        <p:sp>
          <p:nvSpPr>
            <p:cNvPr id="53" name="Shape 53"/>
            <p:cNvSpPr/>
            <p:nvPr/>
          </p:nvSpPr>
          <p:spPr>
            <a:xfrm>
              <a:off x="3602575" y="1560350"/>
              <a:ext cx="311099" cy="302400"/>
            </a:xfrm>
            <a:prstGeom prst="ellipse">
              <a:avLst/>
            </a:prstGeom>
            <a:solidFill>
              <a:schemeClr val="lt2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3720400" y="2058550"/>
              <a:ext cx="311099" cy="302400"/>
            </a:xfrm>
            <a:prstGeom prst="ellipse">
              <a:avLst/>
            </a:prstGeom>
            <a:solidFill>
              <a:schemeClr val="lt2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4305025" y="1666325"/>
              <a:ext cx="311099" cy="302400"/>
            </a:xfrm>
            <a:prstGeom prst="ellipse">
              <a:avLst/>
            </a:prstGeom>
            <a:solidFill>
              <a:schemeClr val="lt2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4235875" y="2091037"/>
              <a:ext cx="311099" cy="302400"/>
            </a:xfrm>
            <a:prstGeom prst="ellipse">
              <a:avLst/>
            </a:prstGeom>
            <a:solidFill>
              <a:schemeClr val="lt2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3409300" y="2556750"/>
              <a:ext cx="311099" cy="302400"/>
            </a:xfrm>
            <a:prstGeom prst="ellipse">
              <a:avLst/>
            </a:prstGeom>
            <a:solidFill>
              <a:schemeClr val="lt2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3869650" y="2556750"/>
              <a:ext cx="311099" cy="302400"/>
            </a:xfrm>
            <a:prstGeom prst="ellipse">
              <a:avLst/>
            </a:prstGeom>
            <a:solidFill>
              <a:schemeClr val="lt2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4909175" y="2254350"/>
              <a:ext cx="311099" cy="302400"/>
            </a:xfrm>
            <a:prstGeom prst="ellipse">
              <a:avLst/>
            </a:prstGeom>
            <a:solidFill>
              <a:schemeClr val="lt2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0" name="Shape 60"/>
            <p:cNvSpPr/>
            <p:nvPr/>
          </p:nvSpPr>
          <p:spPr>
            <a:xfrm>
              <a:off x="4482400" y="2515775"/>
              <a:ext cx="311099" cy="302400"/>
            </a:xfrm>
            <a:prstGeom prst="ellipse">
              <a:avLst/>
            </a:prstGeom>
            <a:solidFill>
              <a:schemeClr val="lt2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1" name="Shape 61"/>
            <p:cNvSpPr/>
            <p:nvPr/>
          </p:nvSpPr>
          <p:spPr>
            <a:xfrm>
              <a:off x="4909175" y="1862750"/>
              <a:ext cx="311099" cy="302400"/>
            </a:xfrm>
            <a:prstGeom prst="ellipse">
              <a:avLst/>
            </a:prstGeom>
            <a:solidFill>
              <a:schemeClr val="lt2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4909175" y="2842250"/>
              <a:ext cx="311099" cy="302400"/>
            </a:xfrm>
            <a:prstGeom prst="ellipse">
              <a:avLst/>
            </a:prstGeom>
            <a:solidFill>
              <a:schemeClr val="lt2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4793500" y="3507950"/>
              <a:ext cx="311099" cy="302400"/>
            </a:xfrm>
            <a:prstGeom prst="ellipse">
              <a:avLst/>
            </a:prstGeom>
            <a:solidFill>
              <a:schemeClr val="lt2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4031500" y="3542150"/>
              <a:ext cx="311099" cy="302400"/>
            </a:xfrm>
            <a:prstGeom prst="ellipse">
              <a:avLst/>
            </a:prstGeom>
            <a:solidFill>
              <a:schemeClr val="lt2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rPr lang="en"/>
                <a:t> </a:t>
              </a:r>
            </a:p>
          </p:txBody>
        </p:sp>
        <p:sp>
          <p:nvSpPr>
            <p:cNvPr id="65" name="Shape 65"/>
            <p:cNvSpPr/>
            <p:nvPr/>
          </p:nvSpPr>
          <p:spPr>
            <a:xfrm>
              <a:off x="3602575" y="3054950"/>
              <a:ext cx="311099" cy="302400"/>
            </a:xfrm>
            <a:prstGeom prst="ellipse">
              <a:avLst/>
            </a:prstGeom>
            <a:solidFill>
              <a:schemeClr val="lt2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4342587" y="3144650"/>
              <a:ext cx="311099" cy="302400"/>
            </a:xfrm>
            <a:prstGeom prst="ellipse">
              <a:avLst/>
            </a:prstGeom>
            <a:solidFill>
              <a:schemeClr val="lt2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7" name="Shape 67"/>
          <p:cNvGrpSpPr/>
          <p:nvPr/>
        </p:nvGrpSpPr>
        <p:grpSpPr>
          <a:xfrm>
            <a:off x="4267817" y="2823339"/>
            <a:ext cx="469925" cy="623712"/>
            <a:chOff x="5996737" y="2918437"/>
            <a:chExt cx="469925" cy="623712"/>
          </a:xfrm>
        </p:grpSpPr>
        <p:sp>
          <p:nvSpPr>
            <p:cNvPr id="68" name="Shape 68"/>
            <p:cNvSpPr/>
            <p:nvPr/>
          </p:nvSpPr>
          <p:spPr>
            <a:xfrm>
              <a:off x="6076150" y="3239750"/>
              <a:ext cx="311099" cy="302400"/>
            </a:xfrm>
            <a:prstGeom prst="ellipse">
              <a:avLst/>
            </a:prstGeom>
            <a:solidFill>
              <a:srgbClr val="FF0000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pic>
          <p:nvPicPr>
            <p:cNvPr descr="2000px-Simple_silver_crown.svg.png" id="69" name="Shape 69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996737" y="2918437"/>
              <a:ext cx="469925" cy="4699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 txBox="1"/>
          <p:nvPr>
            <p:ph type="title"/>
          </p:nvPr>
        </p:nvSpPr>
        <p:spPr>
          <a:xfrm>
            <a:off x="457200" y="16432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Experiments	</a:t>
            </a:r>
          </a:p>
        </p:txBody>
      </p:sp>
      <p:sp>
        <p:nvSpPr>
          <p:cNvPr id="418" name="Shape 418"/>
          <p:cNvSpPr txBox="1"/>
          <p:nvPr>
            <p:ph idx="1" type="body"/>
          </p:nvPr>
        </p:nvSpPr>
        <p:spPr>
          <a:xfrm>
            <a:off x="457200" y="910975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NewSQL Setup	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6 Node MySQL Cluster  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6-core AMD Opteron 2.6 GHz, 32GB RAM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ZooKeeper Setup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3 Node Quorum  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6-core AMD Opteron 2.6 GHz, 32GB RAM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Clients 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12-core Intel Xeon 2.8 GHz, 40 GB RAM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Network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1 Gbit Switch, 0.2 ms pings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9" name="Shape 41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Experiments</a:t>
            </a:r>
          </a:p>
        </p:txBody>
      </p:sp>
      <p:sp>
        <p:nvSpPr>
          <p:cNvPr id="425" name="Shape 42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Start N processes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Kill Leader, and start a new process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Measure time taken to elect new leader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Go to 2.</a:t>
            </a:r>
          </a:p>
        </p:txBody>
      </p:sp>
      <p:sp>
        <p:nvSpPr>
          <p:cNvPr id="426" name="Shape 4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Evaluation ( Fail over time )</a:t>
            </a:r>
          </a:p>
        </p:txBody>
      </p:sp>
      <p:pic>
        <p:nvPicPr>
          <p:cNvPr descr="failover.png" id="432" name="Shape 4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4400" y="1063375"/>
            <a:ext cx="7655200" cy="3827600"/>
          </a:xfrm>
          <a:prstGeom prst="rect">
            <a:avLst/>
          </a:prstGeom>
          <a:noFill/>
          <a:ln>
            <a:noFill/>
          </a:ln>
        </p:spPr>
      </p:pic>
      <p:sp>
        <p:nvSpPr>
          <p:cNvPr id="433" name="Shape 43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/>
          <p:nvPr>
            <p:ph type="title"/>
          </p:nvPr>
        </p:nvSpPr>
        <p:spPr>
          <a:xfrm>
            <a:off x="457200" y="3583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Evaluation ( Counter update duration )</a:t>
            </a:r>
          </a:p>
        </p:txBody>
      </p:sp>
      <p:pic>
        <p:nvPicPr>
          <p:cNvPr descr="tp.png" id="439" name="Shape 4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787" y="1136025"/>
            <a:ext cx="7624425" cy="3812249"/>
          </a:xfrm>
          <a:prstGeom prst="rect">
            <a:avLst/>
          </a:prstGeom>
          <a:noFill/>
          <a:ln>
            <a:noFill/>
          </a:ln>
        </p:spPr>
      </p:pic>
      <p:sp>
        <p:nvSpPr>
          <p:cNvPr id="440" name="Shape 44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Recent Related Work</a:t>
            </a:r>
          </a:p>
        </p:txBody>
      </p:sp>
      <p:sp>
        <p:nvSpPr>
          <p:cNvPr id="446" name="Shape 446"/>
          <p:cNvSpPr txBox="1"/>
          <p:nvPr>
            <p:ph idx="1" type="body"/>
          </p:nvPr>
        </p:nvSpPr>
        <p:spPr>
          <a:xfrm>
            <a:off x="457200" y="10477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Microsoft’s Project Orleans: Distributed Virtual Actors for Programmability and Scalability. 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Uses Azure Table service for Membership Mgm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http://research.microsoft.com/en-US/people/philbe/disckeyotephilbefinal.pdf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Beast Master: Coordination Server built on top of FoundationDB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Status: Under Development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https://news.ycombinator.com/item?id=6366665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447" name="Shape 44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Shape 452"/>
          <p:cNvSpPr txBox="1"/>
          <p:nvPr>
            <p:ph type="title"/>
          </p:nvPr>
        </p:nvSpPr>
        <p:spPr>
          <a:xfrm>
            <a:off x="514225" y="1200153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Questions</a:t>
            </a:r>
          </a:p>
        </p:txBody>
      </p:sp>
      <p:sp>
        <p:nvSpPr>
          <p:cNvPr id="453" name="Shape 45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7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Shape 45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 Properties</a:t>
            </a:r>
          </a:p>
        </p:txBody>
      </p:sp>
      <p:sp>
        <p:nvSpPr>
          <p:cNvPr id="459" name="Shape 45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b="1" lang="en"/>
              <a:t>Integrity</a:t>
            </a:r>
            <a:r>
              <a:rPr lang="en"/>
              <a:t>: there should never be more than one leader in the system. </a:t>
            </a:r>
          </a:p>
          <a:p>
            <a:pPr indent="-228600" lvl="0" marL="457200" rtl="0">
              <a:spcBef>
                <a:spcPts val="0"/>
              </a:spcBef>
            </a:pPr>
            <a:r>
              <a:rPr b="1" lang="en"/>
              <a:t>Termination</a:t>
            </a:r>
            <a:r>
              <a:rPr lang="en"/>
              <a:t>: a correct process eventually becomes a leader.</a:t>
            </a:r>
          </a:p>
          <a:p>
            <a:pPr indent="-228600" lvl="0" marL="457200" rtl="0">
              <a:spcBef>
                <a:spcPts val="0"/>
              </a:spcBef>
            </a:pPr>
            <a:r>
              <a:rPr b="1" lang="en"/>
              <a:t>Termination</a:t>
            </a:r>
            <a:r>
              <a:rPr lang="en"/>
              <a:t>: all invocations of the primitive getLeader() invoked by a correct process should return the leader’s id</a:t>
            </a:r>
          </a:p>
        </p:txBody>
      </p:sp>
      <p:sp>
        <p:nvSpPr>
          <p:cNvPr id="460" name="Shape 46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4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Integrity</a:t>
            </a:r>
          </a:p>
        </p:txBody>
      </p:sp>
      <p:sp>
        <p:nvSpPr>
          <p:cNvPr id="466" name="Shape 46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there should never be more than one leader in the system. </a:t>
            </a:r>
          </a:p>
        </p:txBody>
      </p:sp>
      <p:sp>
        <p:nvSpPr>
          <p:cNvPr id="467" name="Shape 46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468" name="Shape 4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775" y="2615600"/>
            <a:ext cx="8878449" cy="2213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2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Shape 47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MySQL Cluster Sample HA Setup</a:t>
            </a:r>
          </a:p>
        </p:txBody>
      </p:sp>
      <p:sp>
        <p:nvSpPr>
          <p:cNvPr id="474" name="Shape 47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descr="multi_host_cluster.jpg" id="475" name="Shape 4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2278" y="1123950"/>
            <a:ext cx="6399445" cy="3943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Leader Election</a:t>
            </a:r>
          </a:p>
        </p:txBody>
      </p:sp>
      <p:sp>
        <p:nvSpPr>
          <p:cNvPr id="75" name="Shape 75"/>
          <p:cNvSpPr/>
          <p:nvPr/>
        </p:nvSpPr>
        <p:spPr>
          <a:xfrm>
            <a:off x="3602575" y="1560350"/>
            <a:ext cx="311099" cy="302400"/>
          </a:xfrm>
          <a:prstGeom prst="ellipse">
            <a:avLst/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3720400" y="2058550"/>
            <a:ext cx="311099" cy="302400"/>
          </a:xfrm>
          <a:prstGeom prst="ellipse">
            <a:avLst/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4305025" y="1666325"/>
            <a:ext cx="311099" cy="302400"/>
          </a:xfrm>
          <a:prstGeom prst="ellipse">
            <a:avLst/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4235875" y="2091037"/>
            <a:ext cx="311099" cy="302400"/>
          </a:xfrm>
          <a:prstGeom prst="ellipse">
            <a:avLst/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/>
        </p:nvSpPr>
        <p:spPr>
          <a:xfrm>
            <a:off x="3409300" y="2556750"/>
            <a:ext cx="311099" cy="302400"/>
          </a:xfrm>
          <a:prstGeom prst="ellipse">
            <a:avLst/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3869650" y="2556750"/>
            <a:ext cx="311099" cy="302400"/>
          </a:xfrm>
          <a:prstGeom prst="ellipse">
            <a:avLst/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/>
          <p:nvPr/>
        </p:nvSpPr>
        <p:spPr>
          <a:xfrm>
            <a:off x="4909175" y="2254350"/>
            <a:ext cx="311099" cy="302400"/>
          </a:xfrm>
          <a:prstGeom prst="ellipse">
            <a:avLst/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/>
        </p:nvSpPr>
        <p:spPr>
          <a:xfrm>
            <a:off x="4482400" y="2515775"/>
            <a:ext cx="311099" cy="302400"/>
          </a:xfrm>
          <a:prstGeom prst="ellipse">
            <a:avLst/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/>
          <p:nvPr/>
        </p:nvSpPr>
        <p:spPr>
          <a:xfrm>
            <a:off x="4909175" y="1862750"/>
            <a:ext cx="311099" cy="302400"/>
          </a:xfrm>
          <a:prstGeom prst="ellipse">
            <a:avLst/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/>
          <p:nvPr/>
        </p:nvSpPr>
        <p:spPr>
          <a:xfrm>
            <a:off x="4342600" y="3144650"/>
            <a:ext cx="311099" cy="302400"/>
          </a:xfrm>
          <a:prstGeom prst="ellipse">
            <a:avLst/>
          </a:prstGeom>
          <a:solidFill>
            <a:srgbClr val="FF0000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/>
          <p:nvPr/>
        </p:nvSpPr>
        <p:spPr>
          <a:xfrm>
            <a:off x="4909175" y="2842250"/>
            <a:ext cx="311099" cy="302400"/>
          </a:xfrm>
          <a:prstGeom prst="ellipse">
            <a:avLst/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/>
          <p:nvPr/>
        </p:nvSpPr>
        <p:spPr>
          <a:xfrm>
            <a:off x="4793500" y="3507950"/>
            <a:ext cx="311099" cy="302400"/>
          </a:xfrm>
          <a:prstGeom prst="ellipse">
            <a:avLst/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4031500" y="3542150"/>
            <a:ext cx="311099" cy="302400"/>
          </a:xfrm>
          <a:prstGeom prst="ellipse">
            <a:avLst/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88" name="Shape 88"/>
          <p:cNvSpPr/>
          <p:nvPr/>
        </p:nvSpPr>
        <p:spPr>
          <a:xfrm>
            <a:off x="3602575" y="3054950"/>
            <a:ext cx="311099" cy="302400"/>
          </a:xfrm>
          <a:prstGeom prst="ellipse">
            <a:avLst/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2000px-Simple_silver_crown.svg.png"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63175" y="2818162"/>
            <a:ext cx="469925" cy="46992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91" name="Shape 91"/>
          <p:cNvSpPr txBox="1"/>
          <p:nvPr/>
        </p:nvSpPr>
        <p:spPr>
          <a:xfrm>
            <a:off x="6291050" y="1972075"/>
            <a:ext cx="27318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Asynchronous Systems </a:t>
            </a:r>
            <a:r>
              <a:rPr lang="en"/>
              <a:t> 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6291050" y="2717100"/>
            <a:ext cx="28142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Eventually synchronous Systems </a:t>
            </a:r>
            <a:r>
              <a:rPr lang="en"/>
              <a:t> 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6247825" y="1214550"/>
            <a:ext cx="2645399" cy="527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Synchronous Systems  </a:t>
            </a:r>
          </a:p>
        </p:txBody>
      </p:sp>
      <p:sp>
        <p:nvSpPr>
          <p:cNvPr id="94" name="Shape 94"/>
          <p:cNvSpPr/>
          <p:nvPr/>
        </p:nvSpPr>
        <p:spPr>
          <a:xfrm>
            <a:off x="7777925" y="1082550"/>
            <a:ext cx="625499" cy="659399"/>
          </a:xfrm>
          <a:prstGeom prst="mathMultiply">
            <a:avLst>
              <a:gd fmla="val 23520" name="adj1"/>
            </a:avLst>
          </a:prstGeom>
          <a:solidFill>
            <a:srgbClr val="FF0000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/>
        </p:nvSpPr>
        <p:spPr>
          <a:xfrm>
            <a:off x="7931300" y="1839175"/>
            <a:ext cx="625499" cy="659399"/>
          </a:xfrm>
          <a:prstGeom prst="mathMultiply">
            <a:avLst>
              <a:gd fmla="val 23520" name="adj1"/>
            </a:avLst>
          </a:prstGeom>
          <a:solidFill>
            <a:srgbClr val="FF0000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/>
          <p:nvPr/>
        </p:nvSpPr>
        <p:spPr>
          <a:xfrm>
            <a:off x="4109203" y="2724050"/>
            <a:ext cx="817500" cy="819000"/>
          </a:xfrm>
          <a:prstGeom prst="mathMultiply">
            <a:avLst>
              <a:gd fmla="val 23520" name="adj1"/>
            </a:avLst>
          </a:prstGeom>
          <a:solidFill>
            <a:srgbClr val="FF0000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Leader Election (Eventually Synchronous System)</a:t>
            </a:r>
          </a:p>
        </p:txBody>
      </p:sp>
      <p:grpSp>
        <p:nvGrpSpPr>
          <p:cNvPr id="102" name="Shape 102"/>
          <p:cNvGrpSpPr/>
          <p:nvPr/>
        </p:nvGrpSpPr>
        <p:grpSpPr>
          <a:xfrm>
            <a:off x="757975" y="1603575"/>
            <a:ext cx="1894849" cy="2284200"/>
            <a:chOff x="757975" y="1603575"/>
            <a:chExt cx="1894849" cy="2284200"/>
          </a:xfrm>
        </p:grpSpPr>
        <p:sp>
          <p:nvSpPr>
            <p:cNvPr id="103" name="Shape 103"/>
            <p:cNvSpPr/>
            <p:nvPr/>
          </p:nvSpPr>
          <p:spPr>
            <a:xfrm>
              <a:off x="1035125" y="1603575"/>
              <a:ext cx="311099" cy="302400"/>
            </a:xfrm>
            <a:prstGeom prst="ellipse">
              <a:avLst/>
            </a:prstGeom>
            <a:solidFill>
              <a:schemeClr val="lt2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1152950" y="2101775"/>
              <a:ext cx="311099" cy="302400"/>
            </a:xfrm>
            <a:prstGeom prst="ellipse">
              <a:avLst/>
            </a:prstGeom>
            <a:solidFill>
              <a:schemeClr val="lt2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1737575" y="1709550"/>
              <a:ext cx="311099" cy="302400"/>
            </a:xfrm>
            <a:prstGeom prst="ellipse">
              <a:avLst/>
            </a:prstGeom>
            <a:solidFill>
              <a:schemeClr val="lt2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1668425" y="2134262"/>
              <a:ext cx="311099" cy="302400"/>
            </a:xfrm>
            <a:prstGeom prst="ellipse">
              <a:avLst/>
            </a:prstGeom>
            <a:solidFill>
              <a:schemeClr val="lt2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841850" y="2599975"/>
              <a:ext cx="311099" cy="302400"/>
            </a:xfrm>
            <a:prstGeom prst="ellipse">
              <a:avLst/>
            </a:prstGeom>
            <a:solidFill>
              <a:srgbClr val="FF0000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1302200" y="2599975"/>
              <a:ext cx="311099" cy="302400"/>
            </a:xfrm>
            <a:prstGeom prst="ellipse">
              <a:avLst/>
            </a:prstGeom>
            <a:solidFill>
              <a:schemeClr val="lt2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>
              <a:off x="2341725" y="2297575"/>
              <a:ext cx="311099" cy="302400"/>
            </a:xfrm>
            <a:prstGeom prst="ellipse">
              <a:avLst/>
            </a:prstGeom>
            <a:solidFill>
              <a:schemeClr val="lt2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>
              <a:off x="1914950" y="2559000"/>
              <a:ext cx="311099" cy="302400"/>
            </a:xfrm>
            <a:prstGeom prst="ellipse">
              <a:avLst/>
            </a:prstGeom>
            <a:solidFill>
              <a:schemeClr val="lt2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>
              <a:off x="2341725" y="1905975"/>
              <a:ext cx="311099" cy="302400"/>
            </a:xfrm>
            <a:prstGeom prst="ellipse">
              <a:avLst/>
            </a:prstGeom>
            <a:solidFill>
              <a:schemeClr val="lt2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>
              <a:off x="2341725" y="2885475"/>
              <a:ext cx="311099" cy="302400"/>
            </a:xfrm>
            <a:prstGeom prst="ellipse">
              <a:avLst/>
            </a:prstGeom>
            <a:solidFill>
              <a:schemeClr val="lt2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2226050" y="3551175"/>
              <a:ext cx="311099" cy="302400"/>
            </a:xfrm>
            <a:prstGeom prst="ellipse">
              <a:avLst/>
            </a:prstGeom>
            <a:solidFill>
              <a:schemeClr val="lt2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1464050" y="3585375"/>
              <a:ext cx="311099" cy="302400"/>
            </a:xfrm>
            <a:prstGeom prst="ellipse">
              <a:avLst/>
            </a:prstGeom>
            <a:solidFill>
              <a:srgbClr val="FF0000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 </a:t>
              </a:r>
            </a:p>
          </p:txBody>
        </p:sp>
        <p:sp>
          <p:nvSpPr>
            <p:cNvPr id="115" name="Shape 115"/>
            <p:cNvSpPr/>
            <p:nvPr/>
          </p:nvSpPr>
          <p:spPr>
            <a:xfrm>
              <a:off x="1035125" y="3098175"/>
              <a:ext cx="311099" cy="302400"/>
            </a:xfrm>
            <a:prstGeom prst="ellipse">
              <a:avLst/>
            </a:prstGeom>
            <a:solidFill>
              <a:schemeClr val="lt2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pic>
          <p:nvPicPr>
            <p:cNvPr descr="2000px-Simple_silver_crown.svg.png" id="116" name="Shape 11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384637" y="3264062"/>
              <a:ext cx="469925" cy="4699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2000px-Simple_silver_crown.svg.png" id="117" name="Shape 11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757975" y="2284762"/>
              <a:ext cx="469925" cy="46992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8" name="Shape 118"/>
          <p:cNvGrpSpPr/>
          <p:nvPr/>
        </p:nvGrpSpPr>
        <p:grpSpPr>
          <a:xfrm>
            <a:off x="6200825" y="1669550"/>
            <a:ext cx="1894849" cy="2284200"/>
            <a:chOff x="6200825" y="1669550"/>
            <a:chExt cx="1894849" cy="2284200"/>
          </a:xfrm>
        </p:grpSpPr>
        <p:sp>
          <p:nvSpPr>
            <p:cNvPr id="119" name="Shape 119"/>
            <p:cNvSpPr/>
            <p:nvPr/>
          </p:nvSpPr>
          <p:spPr>
            <a:xfrm>
              <a:off x="6477975" y="1669550"/>
              <a:ext cx="311099" cy="302400"/>
            </a:xfrm>
            <a:prstGeom prst="ellipse">
              <a:avLst/>
            </a:prstGeom>
            <a:solidFill>
              <a:schemeClr val="lt2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6595800" y="2167750"/>
              <a:ext cx="311099" cy="302400"/>
            </a:xfrm>
            <a:prstGeom prst="ellipse">
              <a:avLst/>
            </a:prstGeom>
            <a:solidFill>
              <a:schemeClr val="lt2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7180425" y="1775525"/>
              <a:ext cx="311099" cy="302400"/>
            </a:xfrm>
            <a:prstGeom prst="ellipse">
              <a:avLst/>
            </a:prstGeom>
            <a:solidFill>
              <a:schemeClr val="lt2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7111275" y="2200237"/>
              <a:ext cx="311099" cy="302400"/>
            </a:xfrm>
            <a:prstGeom prst="ellipse">
              <a:avLst/>
            </a:prstGeom>
            <a:solidFill>
              <a:schemeClr val="lt2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6284700" y="2665950"/>
              <a:ext cx="311099" cy="302400"/>
            </a:xfrm>
            <a:prstGeom prst="ellipse">
              <a:avLst/>
            </a:prstGeom>
            <a:solidFill>
              <a:srgbClr val="FF0000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>
              <a:off x="6745050" y="2665950"/>
              <a:ext cx="311099" cy="302400"/>
            </a:xfrm>
            <a:prstGeom prst="ellipse">
              <a:avLst/>
            </a:prstGeom>
            <a:solidFill>
              <a:schemeClr val="lt2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5" name="Shape 125"/>
            <p:cNvSpPr/>
            <p:nvPr/>
          </p:nvSpPr>
          <p:spPr>
            <a:xfrm>
              <a:off x="7784575" y="2363550"/>
              <a:ext cx="311099" cy="302400"/>
            </a:xfrm>
            <a:prstGeom prst="ellipse">
              <a:avLst/>
            </a:prstGeom>
            <a:solidFill>
              <a:schemeClr val="lt2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6" name="Shape 126"/>
            <p:cNvSpPr/>
            <p:nvPr/>
          </p:nvSpPr>
          <p:spPr>
            <a:xfrm>
              <a:off x="7357800" y="2624975"/>
              <a:ext cx="311099" cy="302400"/>
            </a:xfrm>
            <a:prstGeom prst="ellipse">
              <a:avLst/>
            </a:prstGeom>
            <a:solidFill>
              <a:schemeClr val="lt2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>
              <a:off x="7784575" y="1971950"/>
              <a:ext cx="311099" cy="302400"/>
            </a:xfrm>
            <a:prstGeom prst="ellipse">
              <a:avLst/>
            </a:prstGeom>
            <a:solidFill>
              <a:schemeClr val="lt2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8" name="Shape 128"/>
            <p:cNvSpPr/>
            <p:nvPr/>
          </p:nvSpPr>
          <p:spPr>
            <a:xfrm>
              <a:off x="7784575" y="2951450"/>
              <a:ext cx="311099" cy="302400"/>
            </a:xfrm>
            <a:prstGeom prst="ellipse">
              <a:avLst/>
            </a:prstGeom>
            <a:solidFill>
              <a:schemeClr val="lt2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9" name="Shape 129"/>
            <p:cNvSpPr/>
            <p:nvPr/>
          </p:nvSpPr>
          <p:spPr>
            <a:xfrm>
              <a:off x="7668900" y="3617150"/>
              <a:ext cx="311099" cy="302400"/>
            </a:xfrm>
            <a:prstGeom prst="ellipse">
              <a:avLst/>
            </a:prstGeom>
            <a:solidFill>
              <a:schemeClr val="lt2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>
              <a:off x="6906900" y="3651350"/>
              <a:ext cx="311099" cy="302400"/>
            </a:xfrm>
            <a:prstGeom prst="ellipse">
              <a:avLst/>
            </a:prstGeom>
            <a:solidFill>
              <a:srgbClr val="CCCCCC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 </a:t>
              </a:r>
            </a:p>
          </p:txBody>
        </p:sp>
        <p:sp>
          <p:nvSpPr>
            <p:cNvPr id="131" name="Shape 131"/>
            <p:cNvSpPr/>
            <p:nvPr/>
          </p:nvSpPr>
          <p:spPr>
            <a:xfrm>
              <a:off x="6477975" y="3164150"/>
              <a:ext cx="311099" cy="302400"/>
            </a:xfrm>
            <a:prstGeom prst="ellipse">
              <a:avLst/>
            </a:prstGeom>
            <a:solidFill>
              <a:schemeClr val="lt2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pic>
          <p:nvPicPr>
            <p:cNvPr descr="2000px-Simple_silver_crown.svg.png" id="132" name="Shape 13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200825" y="2350737"/>
              <a:ext cx="469925" cy="4699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3" name="Shape 133"/>
          <p:cNvSpPr/>
          <p:nvPr/>
        </p:nvSpPr>
        <p:spPr>
          <a:xfrm>
            <a:off x="3876875" y="2651125"/>
            <a:ext cx="1466999" cy="4697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Problem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Multiple leaders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conflicting decisions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data corruption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all hell can break loose</a:t>
            </a:r>
          </a:p>
          <a:p>
            <a:pPr indent="0" lvl="0" marL="45720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963543348.jpg" id="141" name="Shape 1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09600" y="1010700"/>
            <a:ext cx="3048000" cy="321945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Shape 14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Unique Leader Election</a:t>
            </a:r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Essentially an agreement problem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Paxos 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Hard to understand 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Does not perform well for hundreds of servers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Total order atomic broadcast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Implementation 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9" name="Shape 14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Leader Election</a:t>
            </a:r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Out of the box solutions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Zookeeper, Chubby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Problems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Another service to maintain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zk_logo_use2.png" id="156" name="Shape 1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51175" y="1127950"/>
            <a:ext cx="2074674" cy="2949400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Shape 15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Typical Internet Application</a:t>
            </a:r>
          </a:p>
        </p:txBody>
      </p:sp>
      <p:grpSp>
        <p:nvGrpSpPr>
          <p:cNvPr id="163" name="Shape 163"/>
          <p:cNvGrpSpPr/>
          <p:nvPr/>
        </p:nvGrpSpPr>
        <p:grpSpPr>
          <a:xfrm>
            <a:off x="2707975" y="1313800"/>
            <a:ext cx="6016500" cy="1711500"/>
            <a:chOff x="2250775" y="1771000"/>
            <a:chExt cx="6016500" cy="1711500"/>
          </a:xfrm>
        </p:grpSpPr>
        <p:sp>
          <p:nvSpPr>
            <p:cNvPr id="164" name="Shape 164"/>
            <p:cNvSpPr/>
            <p:nvPr/>
          </p:nvSpPr>
          <p:spPr>
            <a:xfrm>
              <a:off x="2250775" y="1771000"/>
              <a:ext cx="6016500" cy="17115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5" name="Shape 165"/>
            <p:cNvSpPr/>
            <p:nvPr/>
          </p:nvSpPr>
          <p:spPr>
            <a:xfrm>
              <a:off x="2435500" y="2028187"/>
              <a:ext cx="1080599" cy="527399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/>
                <a:t>Service A</a:t>
              </a:r>
            </a:p>
            <a:p>
              <a:pPr lvl="0" algn="ctr">
                <a:spcBef>
                  <a:spcPts val="0"/>
                </a:spcBef>
                <a:buNone/>
              </a:pPr>
              <a:r>
                <a:rPr lang="en"/>
                <a:t>Instance 1</a:t>
              </a:r>
            </a:p>
          </p:txBody>
        </p:sp>
        <p:sp>
          <p:nvSpPr>
            <p:cNvPr id="166" name="Shape 166"/>
            <p:cNvSpPr/>
            <p:nvPr/>
          </p:nvSpPr>
          <p:spPr>
            <a:xfrm>
              <a:off x="3121300" y="2713987"/>
              <a:ext cx="1080599" cy="527399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/>
                <a:t>Service D</a:t>
              </a:r>
            </a:p>
            <a:p>
              <a:pPr lvl="0" rtl="0" algn="ctr">
                <a:spcBef>
                  <a:spcPts val="0"/>
                </a:spcBef>
                <a:buNone/>
              </a:pPr>
              <a:r>
                <a:rPr lang="en"/>
                <a:t>Instance 2</a:t>
              </a:r>
            </a:p>
          </p:txBody>
        </p:sp>
        <p:sp>
          <p:nvSpPr>
            <p:cNvPr id="167" name="Shape 167"/>
            <p:cNvSpPr/>
            <p:nvPr/>
          </p:nvSpPr>
          <p:spPr>
            <a:xfrm>
              <a:off x="3730900" y="2028187"/>
              <a:ext cx="1080599" cy="527399"/>
            </a:xfrm>
            <a:prstGeom prst="roundRect">
              <a:avLst>
                <a:gd fmla="val 16667" name="adj"/>
              </a:avLst>
            </a:prstGeom>
            <a:solidFill>
              <a:schemeClr val="accent2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/>
                <a:t>Service B</a:t>
              </a:r>
            </a:p>
            <a:p>
              <a:pPr lvl="0" rtl="0" algn="ctr">
                <a:spcBef>
                  <a:spcPts val="0"/>
                </a:spcBef>
                <a:buNone/>
              </a:pPr>
              <a:r>
                <a:rPr lang="en"/>
                <a:t>Instance 1</a:t>
              </a:r>
            </a:p>
          </p:txBody>
        </p:sp>
        <p:sp>
          <p:nvSpPr>
            <p:cNvPr id="168" name="Shape 168"/>
            <p:cNvSpPr/>
            <p:nvPr/>
          </p:nvSpPr>
          <p:spPr>
            <a:xfrm>
              <a:off x="4416700" y="2713987"/>
              <a:ext cx="1080599" cy="527399"/>
            </a:xfrm>
            <a:prstGeom prst="roundRect">
              <a:avLst>
                <a:gd fmla="val 16667" name="adj"/>
              </a:avLst>
            </a:prstGeom>
            <a:solidFill>
              <a:schemeClr val="accent3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/>
                <a:t>Service C</a:t>
              </a:r>
            </a:p>
            <a:p>
              <a:pPr lvl="0" rtl="0" algn="ctr">
                <a:spcBef>
                  <a:spcPts val="0"/>
                </a:spcBef>
                <a:buNone/>
              </a:pPr>
              <a:r>
                <a:rPr lang="en"/>
                <a:t>Instance 2</a:t>
              </a:r>
            </a:p>
          </p:txBody>
        </p:sp>
        <p:sp>
          <p:nvSpPr>
            <p:cNvPr id="169" name="Shape 169"/>
            <p:cNvSpPr/>
            <p:nvPr/>
          </p:nvSpPr>
          <p:spPr>
            <a:xfrm>
              <a:off x="5026300" y="2028187"/>
              <a:ext cx="1080599" cy="527399"/>
            </a:xfrm>
            <a:prstGeom prst="roundRect">
              <a:avLst>
                <a:gd fmla="val 16667" name="adj"/>
              </a:avLst>
            </a:prstGeom>
            <a:solidFill>
              <a:schemeClr val="accent3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/>
                <a:t>Service C</a:t>
              </a:r>
            </a:p>
            <a:p>
              <a:pPr lvl="0" rtl="0" algn="ctr">
                <a:spcBef>
                  <a:spcPts val="0"/>
                </a:spcBef>
                <a:buNone/>
              </a:pPr>
              <a:r>
                <a:rPr lang="en"/>
                <a:t>Instance 1</a:t>
              </a:r>
            </a:p>
          </p:txBody>
        </p:sp>
        <p:sp>
          <p:nvSpPr>
            <p:cNvPr id="170" name="Shape 170"/>
            <p:cNvSpPr/>
            <p:nvPr/>
          </p:nvSpPr>
          <p:spPr>
            <a:xfrm>
              <a:off x="5712100" y="2713987"/>
              <a:ext cx="1080599" cy="527399"/>
            </a:xfrm>
            <a:prstGeom prst="roundRect">
              <a:avLst>
                <a:gd fmla="val 16667" name="adj"/>
              </a:avLst>
            </a:prstGeom>
            <a:solidFill>
              <a:schemeClr val="accent2"/>
            </a:solidFill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/>
                <a:t>Service B</a:t>
              </a:r>
            </a:p>
            <a:p>
              <a:pPr lvl="0" rtl="0" algn="ctr">
                <a:spcBef>
                  <a:spcPts val="0"/>
                </a:spcBef>
                <a:buNone/>
              </a:pPr>
              <a:r>
                <a:rPr lang="en"/>
                <a:t>Instance 2</a:t>
              </a:r>
            </a:p>
          </p:txBody>
        </p:sp>
        <p:sp>
          <p:nvSpPr>
            <p:cNvPr id="171" name="Shape 171"/>
            <p:cNvSpPr/>
            <p:nvPr/>
          </p:nvSpPr>
          <p:spPr>
            <a:xfrm>
              <a:off x="6397900" y="2028187"/>
              <a:ext cx="1080599" cy="527399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/>
                <a:t>Service D</a:t>
              </a:r>
            </a:p>
            <a:p>
              <a:pPr lvl="0" rtl="0" algn="ctr">
                <a:spcBef>
                  <a:spcPts val="0"/>
                </a:spcBef>
                <a:buNone/>
              </a:pPr>
              <a:r>
                <a:rPr lang="en"/>
                <a:t>Instance 1</a:t>
              </a:r>
            </a:p>
          </p:txBody>
        </p:sp>
        <p:sp>
          <p:nvSpPr>
            <p:cNvPr id="172" name="Shape 172"/>
            <p:cNvSpPr/>
            <p:nvPr/>
          </p:nvSpPr>
          <p:spPr>
            <a:xfrm>
              <a:off x="7007500" y="2713987"/>
              <a:ext cx="1080599" cy="527399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/>
                <a:t>Service A</a:t>
              </a:r>
            </a:p>
            <a:p>
              <a:pPr lvl="0" rtl="0" algn="ctr">
                <a:spcBef>
                  <a:spcPts val="0"/>
                </a:spcBef>
                <a:buNone/>
              </a:pPr>
              <a:r>
                <a:rPr lang="en"/>
                <a:t>Instance 2</a:t>
              </a:r>
            </a:p>
          </p:txBody>
        </p:sp>
      </p:grpSp>
      <p:grpSp>
        <p:nvGrpSpPr>
          <p:cNvPr id="173" name="Shape 173"/>
          <p:cNvGrpSpPr/>
          <p:nvPr/>
        </p:nvGrpSpPr>
        <p:grpSpPr>
          <a:xfrm>
            <a:off x="2752825" y="3159575"/>
            <a:ext cx="5926800" cy="1322750"/>
            <a:chOff x="2752825" y="3159575"/>
            <a:chExt cx="5926800" cy="1322750"/>
          </a:xfrm>
        </p:grpSpPr>
        <p:sp>
          <p:nvSpPr>
            <p:cNvPr id="174" name="Shape 174"/>
            <p:cNvSpPr/>
            <p:nvPr/>
          </p:nvSpPr>
          <p:spPr>
            <a:xfrm>
              <a:off x="2752825" y="3698725"/>
              <a:ext cx="5926800" cy="783600"/>
            </a:xfrm>
            <a:prstGeom prst="roundRect">
              <a:avLst>
                <a:gd fmla="val 16667" name="adj"/>
              </a:avLst>
            </a:prstGeom>
            <a:solidFill>
              <a:schemeClr val="lt2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/>
                <a:t>HA Database</a:t>
              </a:r>
            </a:p>
            <a:p>
              <a:pPr lvl="0" algn="ctr">
                <a:spcBef>
                  <a:spcPts val="0"/>
                </a:spcBef>
                <a:buNone/>
              </a:pPr>
              <a:r>
                <a:rPr lang="en"/>
                <a:t> (NewSQL DBs)</a:t>
              </a:r>
            </a:p>
          </p:txBody>
        </p:sp>
        <p:sp>
          <p:nvSpPr>
            <p:cNvPr id="175" name="Shape 175"/>
            <p:cNvSpPr/>
            <p:nvPr/>
          </p:nvSpPr>
          <p:spPr>
            <a:xfrm>
              <a:off x="5506575" y="3159575"/>
              <a:ext cx="276600" cy="475500"/>
            </a:xfrm>
            <a:prstGeom prst="upDownArrow">
              <a:avLst>
                <a:gd fmla="val 50000" name="adj1"/>
                <a:gd fmla="val 50000" name="adj2"/>
              </a:avLst>
            </a:prstGeom>
            <a:solidFill>
              <a:schemeClr val="lt2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76" name="Shape 176"/>
          <p:cNvGrpSpPr/>
          <p:nvPr/>
        </p:nvGrpSpPr>
        <p:grpSpPr>
          <a:xfrm>
            <a:off x="336175" y="3826825"/>
            <a:ext cx="2289974" cy="527399"/>
            <a:chOff x="336175" y="3826825"/>
            <a:chExt cx="2289974" cy="527399"/>
          </a:xfrm>
        </p:grpSpPr>
        <p:sp>
          <p:nvSpPr>
            <p:cNvPr id="177" name="Shape 177"/>
            <p:cNvSpPr/>
            <p:nvPr/>
          </p:nvSpPr>
          <p:spPr>
            <a:xfrm>
              <a:off x="336175" y="3826825"/>
              <a:ext cx="1617600" cy="527399"/>
            </a:xfrm>
            <a:prstGeom prst="roundRect">
              <a:avLst>
                <a:gd fmla="val 16667" name="adj"/>
              </a:avLst>
            </a:prstGeom>
            <a:solidFill>
              <a:srgbClr val="38761D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/>
                <a:t>Leader Election Service</a:t>
              </a:r>
            </a:p>
          </p:txBody>
        </p:sp>
        <p:sp>
          <p:nvSpPr>
            <p:cNvPr id="178" name="Shape 178"/>
            <p:cNvSpPr/>
            <p:nvPr/>
          </p:nvSpPr>
          <p:spPr>
            <a:xfrm>
              <a:off x="2080450" y="3939325"/>
              <a:ext cx="545699" cy="302400"/>
            </a:xfrm>
            <a:prstGeom prst="leftRightArrow">
              <a:avLst>
                <a:gd fmla="val 50000" name="adj1"/>
                <a:gd fmla="val 50000" name="adj2"/>
              </a:avLst>
            </a:prstGeom>
            <a:solidFill>
              <a:schemeClr val="lt2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79" name="Shape 179"/>
          <p:cNvGrpSpPr/>
          <p:nvPr/>
        </p:nvGrpSpPr>
        <p:grpSpPr>
          <a:xfrm>
            <a:off x="517722" y="1299362"/>
            <a:ext cx="2154527" cy="1598161"/>
            <a:chOff x="457222" y="1329462"/>
            <a:chExt cx="2154527" cy="1598161"/>
          </a:xfrm>
        </p:grpSpPr>
        <p:grpSp>
          <p:nvGrpSpPr>
            <p:cNvPr id="180" name="Shape 180"/>
            <p:cNvGrpSpPr/>
            <p:nvPr/>
          </p:nvGrpSpPr>
          <p:grpSpPr>
            <a:xfrm>
              <a:off x="457222" y="1329462"/>
              <a:ext cx="1496543" cy="1598161"/>
              <a:chOff x="510400" y="1747275"/>
              <a:chExt cx="1570350" cy="1778699"/>
            </a:xfrm>
          </p:grpSpPr>
          <p:sp>
            <p:nvSpPr>
              <p:cNvPr id="181" name="Shape 181"/>
              <p:cNvSpPr/>
              <p:nvPr/>
            </p:nvSpPr>
            <p:spPr>
              <a:xfrm rot="5400000">
                <a:off x="848050" y="2293274"/>
                <a:ext cx="1778699" cy="686700"/>
              </a:xfrm>
              <a:prstGeom prst="roundRect">
                <a:avLst>
                  <a:gd fmla="val 16667" name="adj"/>
                </a:avLst>
              </a:prstGeom>
              <a:solidFill>
                <a:schemeClr val="accent4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 rtl="0" algn="ctr">
                  <a:spcBef>
                    <a:spcPts val="0"/>
                  </a:spcBef>
                  <a:buNone/>
                </a:pPr>
                <a:r>
                  <a:rPr lang="en"/>
                  <a:t>Coordination Service</a:t>
                </a:r>
              </a:p>
            </p:txBody>
          </p:sp>
          <p:pic>
            <p:nvPicPr>
              <p:cNvPr descr="zk_logo_use2.png" id="182" name="Shape 182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510400" y="2008525"/>
                <a:ext cx="883650" cy="125621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83" name="Shape 183"/>
            <p:cNvSpPr/>
            <p:nvPr/>
          </p:nvSpPr>
          <p:spPr>
            <a:xfrm>
              <a:off x="2066050" y="1915725"/>
              <a:ext cx="545699" cy="302400"/>
            </a:xfrm>
            <a:prstGeom prst="leftRightArrow">
              <a:avLst>
                <a:gd fmla="val 50000" name="adj1"/>
                <a:gd fmla="val 50000" name="adj2"/>
              </a:avLst>
            </a:prstGeom>
            <a:solidFill>
              <a:schemeClr val="lt2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4" name="Shape 184"/>
          <p:cNvGrpSpPr/>
          <p:nvPr/>
        </p:nvGrpSpPr>
        <p:grpSpPr>
          <a:xfrm>
            <a:off x="3628529" y="1207493"/>
            <a:ext cx="3951514" cy="1314939"/>
            <a:chOff x="3628529" y="1207493"/>
            <a:chExt cx="3951514" cy="1314939"/>
          </a:xfrm>
        </p:grpSpPr>
        <p:pic>
          <p:nvPicPr>
            <p:cNvPr descr="2000px-Simple_silver_crown.svg.png" id="185" name="Shape 185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1674310">
              <a:off x="3711174" y="1290137"/>
              <a:ext cx="469926" cy="4699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2000px-Simple_silver_crown.svg.png" id="186" name="Shape 186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1674310">
              <a:off x="7027473" y="1969862"/>
              <a:ext cx="469926" cy="4699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2000px-Simple_silver_crown.svg.png" id="187" name="Shape 187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1674310">
              <a:off x="6315424" y="1366337"/>
              <a:ext cx="469926" cy="4699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2000px-Simple_silver_crown.svg.png" id="188" name="Shape 188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1674310">
              <a:off x="4453649" y="1969862"/>
              <a:ext cx="469926" cy="46992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89" name="Shape 18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